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8"/>
  </p:normalViewPr>
  <p:slideViewPr>
    <p:cSldViewPr snapToGrid="0">
      <p:cViewPr varScale="1">
        <p:scale>
          <a:sx n="142" d="100"/>
          <a:sy n="142" d="100"/>
        </p:scale>
        <p:origin x="760"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www.basketball-reference.com/awards/recruit_rankings_2015.html" TargetMode="External"/><Relationship Id="rId13" Type="http://schemas.openxmlformats.org/officeDocument/2006/relationships/hyperlink" Target="https://www.basketball-reference.com/friv/birthyears.fcgi?year=1994" TargetMode="External"/><Relationship Id="rId18" Type="http://schemas.openxmlformats.org/officeDocument/2006/relationships/hyperlink" Target="https://www.basketball-reference.com/boxscores/201610260PHI.html" TargetMode="External"/><Relationship Id="rId3" Type="http://schemas.openxmlformats.org/officeDocument/2006/relationships/hyperlink" Target="https://www.basketball-reference.com/friv/birthdays.fcgi?month=7&amp;day=20" TargetMode="External"/><Relationship Id="rId7" Type="http://schemas.openxmlformats.org/officeDocument/2006/relationships/hyperlink" Target="https://www.basketball-reference.com/friv/high_schools.fcgi?country=US&amp;state=FL" TargetMode="External"/><Relationship Id="rId12" Type="http://schemas.openxmlformats.org/officeDocument/2006/relationships/hyperlink" Target="https://www.basketball-reference.com/friv/birthdays.fcgi?month=3&amp;day=16" TargetMode="External"/><Relationship Id="rId17" Type="http://schemas.openxmlformats.org/officeDocument/2006/relationships/hyperlink" Target="https://www.basketball-reference.com/draft/NBA_2014.html" TargetMode="External"/><Relationship Id="rId2" Type="http://schemas.openxmlformats.org/officeDocument/2006/relationships/slide" Target="../slides/slide12.xml"/><Relationship Id="rId16" Type="http://schemas.openxmlformats.org/officeDocument/2006/relationships/hyperlink" Target="https://www.basketball-reference.com/awards/recruit_rankings_2013.html" TargetMode="External"/><Relationship Id="rId1" Type="http://schemas.openxmlformats.org/officeDocument/2006/relationships/notesMaster" Target="../notesMasters/notesMaster1.xml"/><Relationship Id="rId6" Type="http://schemas.openxmlformats.org/officeDocument/2006/relationships/hyperlink" Target="https://www.basketball-reference.com/friv/colleges.fcgi?college=lsu" TargetMode="External"/><Relationship Id="rId11" Type="http://schemas.openxmlformats.org/officeDocument/2006/relationships/hyperlink" Target="https://www.basketball-reference.com/boxscores/201710180WAS.html" TargetMode="External"/><Relationship Id="rId5" Type="http://schemas.openxmlformats.org/officeDocument/2006/relationships/hyperlink" Target="https://www.basketball-reference.com/friv/birthplaces.fcgi?country=AU&amp;state=" TargetMode="External"/><Relationship Id="rId15" Type="http://schemas.openxmlformats.org/officeDocument/2006/relationships/hyperlink" Target="https://www.basketball-reference.com/friv/colleges.fcgi?college=kansas" TargetMode="External"/><Relationship Id="rId10" Type="http://schemas.openxmlformats.org/officeDocument/2006/relationships/hyperlink" Target="https://www.basketball-reference.com/draft/NBA_2016.html" TargetMode="External"/><Relationship Id="rId4" Type="http://schemas.openxmlformats.org/officeDocument/2006/relationships/hyperlink" Target="https://www.basketball-reference.com/friv/birthyears.fcgi?year=1996" TargetMode="External"/><Relationship Id="rId9" Type="http://schemas.openxmlformats.org/officeDocument/2006/relationships/hyperlink" Target="https://www.basketball-reference.com/teams/PHI/draft.html" TargetMode="External"/><Relationship Id="rId14" Type="http://schemas.openxmlformats.org/officeDocument/2006/relationships/hyperlink" Target="https://www.basketball-reference.com/friv/birthplaces.fcgi?country=CM&amp;state="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 name="Google Shape;11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Merchandise vs how often people engage in social media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 name="Google Shape;13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
              <a:t>HISTORY</a:t>
            </a:r>
            <a:endParaRPr/>
          </a:p>
          <a:p>
            <a:pPr marL="457200" lvl="0" indent="-298450" algn="l" rtl="0">
              <a:lnSpc>
                <a:spcPct val="100000"/>
              </a:lnSpc>
              <a:spcBef>
                <a:spcPts val="0"/>
              </a:spcBef>
              <a:spcAft>
                <a:spcPts val="0"/>
              </a:spcAft>
              <a:buSzPts val="1100"/>
              <a:buChar char="-"/>
            </a:pPr>
            <a:r>
              <a:rPr lang="en"/>
              <a:t>Ben simmons - </a:t>
            </a:r>
            <a:r>
              <a:rPr lang="en" sz="1000" b="1">
                <a:solidFill>
                  <a:schemeClr val="dk1"/>
                </a:solidFill>
                <a:highlight>
                  <a:srgbClr val="FFFFFF"/>
                </a:highlight>
              </a:rPr>
              <a:t>Position: </a:t>
            </a:r>
            <a:r>
              <a:rPr lang="en" sz="1000">
                <a:solidFill>
                  <a:schemeClr val="dk1"/>
                </a:solidFill>
                <a:highlight>
                  <a:srgbClr val="FFFFFF"/>
                </a:highlight>
              </a:rPr>
              <a:t>Point Guard ▪ </a:t>
            </a:r>
            <a:r>
              <a:rPr lang="en" sz="1000" b="1">
                <a:solidFill>
                  <a:schemeClr val="dk1"/>
                </a:solidFill>
                <a:highlight>
                  <a:srgbClr val="FFFFFF"/>
                </a:highlight>
              </a:rPr>
              <a:t>Shoots: </a:t>
            </a:r>
            <a:r>
              <a:rPr lang="en" sz="1000">
                <a:solidFill>
                  <a:schemeClr val="dk1"/>
                </a:solidFill>
                <a:highlight>
                  <a:srgbClr val="FFFFFF"/>
                </a:highlight>
              </a:rPr>
              <a:t>Left</a:t>
            </a:r>
            <a:endParaRPr sz="1000">
              <a:solidFill>
                <a:schemeClr val="dk1"/>
              </a:solidFill>
              <a:highlight>
                <a:srgbClr val="FFFFFF"/>
              </a:highlight>
            </a:endParaRPr>
          </a:p>
          <a:p>
            <a:pPr marL="457200" lvl="0" indent="-298450" algn="l" rtl="0">
              <a:lnSpc>
                <a:spcPct val="115000"/>
              </a:lnSpc>
              <a:spcBef>
                <a:spcPts val="0"/>
              </a:spcBef>
              <a:spcAft>
                <a:spcPts val="0"/>
              </a:spcAft>
              <a:buSzPts val="1100"/>
              <a:buChar char="-"/>
            </a:pPr>
            <a:r>
              <a:rPr lang="en" sz="1000">
                <a:solidFill>
                  <a:schemeClr val="dk1"/>
                </a:solidFill>
                <a:highlight>
                  <a:srgbClr val="FFFFFF"/>
                </a:highlight>
              </a:rPr>
              <a:t>6-10, 240lb (208cm, 108kg)</a:t>
            </a:r>
            <a:endParaRPr sz="1000" u="sng">
              <a:solidFill>
                <a:srgbClr val="884488"/>
              </a:solidFill>
              <a:highlight>
                <a:srgbClr val="FFFFFF"/>
              </a:highlight>
            </a:endParaRPr>
          </a:p>
          <a:p>
            <a:pPr marL="457200" lvl="0" indent="-298450" algn="l" rtl="0">
              <a:lnSpc>
                <a:spcPct val="115000"/>
              </a:lnSpc>
              <a:spcBef>
                <a:spcPts val="0"/>
              </a:spcBef>
              <a:spcAft>
                <a:spcPts val="0"/>
              </a:spcAft>
              <a:buSzPts val="1100"/>
              <a:buChar char="-"/>
            </a:pPr>
            <a:r>
              <a:rPr lang="en" sz="1000" b="1">
                <a:solidFill>
                  <a:schemeClr val="dk1"/>
                </a:solidFill>
                <a:highlight>
                  <a:srgbClr val="FFFFFF"/>
                </a:highlight>
              </a:rPr>
              <a:t>Born: </a:t>
            </a:r>
            <a:r>
              <a:rPr lang="en" sz="1000" u="sng">
                <a:solidFill>
                  <a:srgbClr val="884488"/>
                </a:solidFill>
                <a:highlight>
                  <a:srgbClr val="FFFFFF"/>
                </a:highlight>
                <a:hlinkClick r:id="rId3">
                  <a:extLst>
                    <a:ext uri="{A12FA001-AC4F-418D-AE19-62706E023703}">
                      <ahyp:hlinkClr xmlns:ahyp="http://schemas.microsoft.com/office/drawing/2018/hyperlinkcolor" val="tx"/>
                    </a:ext>
                  </a:extLst>
                </a:hlinkClick>
              </a:rPr>
              <a:t>July 20</a:t>
            </a:r>
            <a:r>
              <a:rPr lang="en" sz="1000">
                <a:solidFill>
                  <a:schemeClr val="dk1"/>
                </a:solidFill>
                <a:highlight>
                  <a:srgbClr val="FFFFFF"/>
                </a:highlight>
              </a:rPr>
              <a:t>, </a:t>
            </a:r>
            <a:r>
              <a:rPr lang="en" sz="1000" u="sng">
                <a:solidFill>
                  <a:srgbClr val="884488"/>
                </a:solidFill>
                <a:highlight>
                  <a:srgbClr val="FFFFFF"/>
                </a:highlight>
                <a:hlinkClick r:id="rId4">
                  <a:extLst>
                    <a:ext uri="{A12FA001-AC4F-418D-AE19-62706E023703}">
                      <ahyp:hlinkClr xmlns:ahyp="http://schemas.microsoft.com/office/drawing/2018/hyperlinkcolor" val="tx"/>
                    </a:ext>
                  </a:extLst>
                </a:hlinkClick>
              </a:rPr>
              <a:t>1996</a:t>
            </a:r>
            <a:r>
              <a:rPr lang="en" sz="1000">
                <a:solidFill>
                  <a:schemeClr val="dk1"/>
                </a:solidFill>
                <a:highlight>
                  <a:srgbClr val="FFFFFF"/>
                </a:highlight>
              </a:rPr>
              <a:t> (Age: 24-116d) in Melbourne, </a:t>
            </a:r>
            <a:r>
              <a:rPr lang="en" sz="1000" u="sng">
                <a:solidFill>
                  <a:srgbClr val="884488"/>
                </a:solidFill>
                <a:highlight>
                  <a:srgbClr val="FFFFFF"/>
                </a:highlight>
                <a:hlinkClick r:id="rId5">
                  <a:extLst>
                    <a:ext uri="{A12FA001-AC4F-418D-AE19-62706E023703}">
                      <ahyp:hlinkClr xmlns:ahyp="http://schemas.microsoft.com/office/drawing/2018/hyperlinkcolor" val="tx"/>
                    </a:ext>
                  </a:extLst>
                </a:hlinkClick>
              </a:rPr>
              <a:t>Australia</a:t>
            </a:r>
            <a:r>
              <a:rPr lang="en" sz="1000">
                <a:solidFill>
                  <a:schemeClr val="dk1"/>
                </a:solidFill>
                <a:highlight>
                  <a:srgbClr val="FFFFFF"/>
                </a:highlight>
              </a:rPr>
              <a:t> au</a:t>
            </a:r>
            <a:endParaRPr sz="1000">
              <a:solidFill>
                <a:schemeClr val="dk1"/>
              </a:solidFill>
              <a:highlight>
                <a:srgbClr val="FFFFFF"/>
              </a:highlight>
            </a:endParaRPr>
          </a:p>
          <a:p>
            <a:pPr marL="457200" lvl="0" indent="-298450" algn="l" rtl="0">
              <a:lnSpc>
                <a:spcPct val="115000"/>
              </a:lnSpc>
              <a:spcBef>
                <a:spcPts val="0"/>
              </a:spcBef>
              <a:spcAft>
                <a:spcPts val="0"/>
              </a:spcAft>
              <a:buSzPts val="1100"/>
              <a:buChar char="-"/>
            </a:pPr>
            <a:r>
              <a:rPr lang="en" sz="1000" b="1">
                <a:solidFill>
                  <a:schemeClr val="dk1"/>
                </a:solidFill>
                <a:highlight>
                  <a:srgbClr val="FFFFFF"/>
                </a:highlight>
              </a:rPr>
              <a:t>College: </a:t>
            </a:r>
            <a:r>
              <a:rPr lang="en" sz="1000" u="sng">
                <a:solidFill>
                  <a:srgbClr val="884488"/>
                </a:solidFill>
                <a:highlight>
                  <a:srgbClr val="FFFFFF"/>
                </a:highlight>
                <a:hlinkClick r:id="rId6">
                  <a:extLst>
                    <a:ext uri="{A12FA001-AC4F-418D-AE19-62706E023703}">
                      <ahyp:hlinkClr xmlns:ahyp="http://schemas.microsoft.com/office/drawing/2018/hyperlinkcolor" val="tx"/>
                    </a:ext>
                  </a:extLst>
                </a:hlinkClick>
              </a:rPr>
              <a:t>LSU</a:t>
            </a:r>
            <a:endParaRPr sz="1000" u="sng">
              <a:solidFill>
                <a:srgbClr val="884488"/>
              </a:solidFill>
              <a:highlight>
                <a:srgbClr val="FFFFFF"/>
              </a:highlight>
            </a:endParaRPr>
          </a:p>
          <a:p>
            <a:pPr marL="457200" lvl="0" indent="-298450" algn="l" rtl="0">
              <a:lnSpc>
                <a:spcPct val="115000"/>
              </a:lnSpc>
              <a:spcBef>
                <a:spcPts val="0"/>
              </a:spcBef>
              <a:spcAft>
                <a:spcPts val="0"/>
              </a:spcAft>
              <a:buSzPts val="1100"/>
              <a:buChar char="-"/>
            </a:pPr>
            <a:r>
              <a:rPr lang="en" sz="1000" b="1">
                <a:solidFill>
                  <a:schemeClr val="dk1"/>
                </a:solidFill>
                <a:highlight>
                  <a:srgbClr val="FFFFFF"/>
                </a:highlight>
              </a:rPr>
              <a:t>High School: </a:t>
            </a:r>
            <a:r>
              <a:rPr lang="en" sz="1000">
                <a:solidFill>
                  <a:schemeClr val="dk1"/>
                </a:solidFill>
                <a:highlight>
                  <a:srgbClr val="FFFFFF"/>
                </a:highlight>
              </a:rPr>
              <a:t>Montverde Academy in Montverde, </a:t>
            </a:r>
            <a:r>
              <a:rPr lang="en" sz="1000" u="sng">
                <a:solidFill>
                  <a:srgbClr val="884488"/>
                </a:solidFill>
                <a:highlight>
                  <a:srgbClr val="FFFFFF"/>
                </a:highlight>
                <a:hlinkClick r:id="rId7">
                  <a:extLst>
                    <a:ext uri="{A12FA001-AC4F-418D-AE19-62706E023703}">
                      <ahyp:hlinkClr xmlns:ahyp="http://schemas.microsoft.com/office/drawing/2018/hyperlinkcolor" val="tx"/>
                    </a:ext>
                  </a:extLst>
                </a:hlinkClick>
              </a:rPr>
              <a:t>Florida</a:t>
            </a:r>
            <a:endParaRPr sz="1000" u="sng">
              <a:solidFill>
                <a:srgbClr val="884488"/>
              </a:solidFill>
              <a:highlight>
                <a:srgbClr val="FFFFFF"/>
              </a:highlight>
            </a:endParaRPr>
          </a:p>
          <a:p>
            <a:pPr marL="457200" lvl="0" indent="-298450" algn="l" rtl="0">
              <a:lnSpc>
                <a:spcPct val="115000"/>
              </a:lnSpc>
              <a:spcBef>
                <a:spcPts val="0"/>
              </a:spcBef>
              <a:spcAft>
                <a:spcPts val="0"/>
              </a:spcAft>
              <a:buSzPts val="1100"/>
              <a:buChar char="-"/>
            </a:pPr>
            <a:r>
              <a:rPr lang="en" sz="1000" b="1">
                <a:solidFill>
                  <a:schemeClr val="dk1"/>
                </a:solidFill>
                <a:highlight>
                  <a:srgbClr val="FFFFFF"/>
                </a:highlight>
              </a:rPr>
              <a:t>Recruiting Rank: </a:t>
            </a:r>
            <a:r>
              <a:rPr lang="en" sz="1000" u="sng">
                <a:solidFill>
                  <a:srgbClr val="884488"/>
                </a:solidFill>
                <a:highlight>
                  <a:srgbClr val="FFFFFF"/>
                </a:highlight>
                <a:hlinkClick r:id="rId8">
                  <a:extLst>
                    <a:ext uri="{A12FA001-AC4F-418D-AE19-62706E023703}">
                      <ahyp:hlinkClr xmlns:ahyp="http://schemas.microsoft.com/office/drawing/2018/hyperlinkcolor" val="tx"/>
                    </a:ext>
                  </a:extLst>
                </a:hlinkClick>
              </a:rPr>
              <a:t>2015</a:t>
            </a:r>
            <a:r>
              <a:rPr lang="en" sz="1000">
                <a:solidFill>
                  <a:schemeClr val="dk1"/>
                </a:solidFill>
                <a:highlight>
                  <a:srgbClr val="FFFFFF"/>
                </a:highlight>
              </a:rPr>
              <a:t> (1)</a:t>
            </a:r>
            <a:endParaRPr sz="1000">
              <a:solidFill>
                <a:schemeClr val="dk1"/>
              </a:solidFill>
              <a:highlight>
                <a:srgbClr val="FFFFFF"/>
              </a:highlight>
            </a:endParaRPr>
          </a:p>
          <a:p>
            <a:pPr marL="457200" lvl="0" indent="-298450" algn="l" rtl="0">
              <a:lnSpc>
                <a:spcPct val="115000"/>
              </a:lnSpc>
              <a:spcBef>
                <a:spcPts val="0"/>
              </a:spcBef>
              <a:spcAft>
                <a:spcPts val="0"/>
              </a:spcAft>
              <a:buSzPts val="1100"/>
              <a:buChar char="-"/>
            </a:pPr>
            <a:r>
              <a:rPr lang="en" sz="1000" b="1">
                <a:solidFill>
                  <a:schemeClr val="dk1"/>
                </a:solidFill>
                <a:highlight>
                  <a:srgbClr val="FFFFFF"/>
                </a:highlight>
              </a:rPr>
              <a:t>Draft: </a:t>
            </a:r>
            <a:r>
              <a:rPr lang="en" sz="1000" u="sng">
                <a:solidFill>
                  <a:srgbClr val="884488"/>
                </a:solidFill>
                <a:highlight>
                  <a:srgbClr val="FFFFFF"/>
                </a:highlight>
                <a:hlinkClick r:id="rId9">
                  <a:extLst>
                    <a:ext uri="{A12FA001-AC4F-418D-AE19-62706E023703}">
                      <ahyp:hlinkClr xmlns:ahyp="http://schemas.microsoft.com/office/drawing/2018/hyperlinkcolor" val="tx"/>
                    </a:ext>
                  </a:extLst>
                </a:hlinkClick>
              </a:rPr>
              <a:t>Philadelphia 76ers</a:t>
            </a:r>
            <a:r>
              <a:rPr lang="en" sz="1000">
                <a:solidFill>
                  <a:schemeClr val="dk1"/>
                </a:solidFill>
                <a:highlight>
                  <a:srgbClr val="FFFFFF"/>
                </a:highlight>
              </a:rPr>
              <a:t>, 1st round (1st pick, 1st overall), </a:t>
            </a:r>
            <a:r>
              <a:rPr lang="en" sz="1000" u="sng">
                <a:solidFill>
                  <a:srgbClr val="884488"/>
                </a:solidFill>
                <a:highlight>
                  <a:srgbClr val="FFFFFF"/>
                </a:highlight>
                <a:hlinkClick r:id="rId10">
                  <a:extLst>
                    <a:ext uri="{A12FA001-AC4F-418D-AE19-62706E023703}">
                      <ahyp:hlinkClr xmlns:ahyp="http://schemas.microsoft.com/office/drawing/2018/hyperlinkcolor" val="tx"/>
                    </a:ext>
                  </a:extLst>
                </a:hlinkClick>
              </a:rPr>
              <a:t>2016 NBA Draft</a:t>
            </a:r>
            <a:endParaRPr sz="1000" u="sng">
              <a:solidFill>
                <a:srgbClr val="884488"/>
              </a:solidFill>
              <a:highlight>
                <a:srgbClr val="FFFFFF"/>
              </a:highlight>
            </a:endParaRPr>
          </a:p>
          <a:p>
            <a:pPr marL="457200" lvl="0" indent="-298450" algn="l" rtl="0">
              <a:lnSpc>
                <a:spcPct val="115000"/>
              </a:lnSpc>
              <a:spcBef>
                <a:spcPts val="0"/>
              </a:spcBef>
              <a:spcAft>
                <a:spcPts val="0"/>
              </a:spcAft>
              <a:buSzPts val="1100"/>
              <a:buChar char="-"/>
            </a:pPr>
            <a:r>
              <a:rPr lang="en" sz="1000" b="1">
                <a:solidFill>
                  <a:schemeClr val="dk1"/>
                </a:solidFill>
                <a:highlight>
                  <a:srgbClr val="FFFFFF"/>
                </a:highlight>
              </a:rPr>
              <a:t>NBA Debut: </a:t>
            </a:r>
            <a:r>
              <a:rPr lang="en" sz="1000" u="sng">
                <a:solidFill>
                  <a:srgbClr val="884488"/>
                </a:solidFill>
                <a:highlight>
                  <a:srgbClr val="FFFFFF"/>
                </a:highlight>
                <a:hlinkClick r:id="rId11">
                  <a:extLst>
                    <a:ext uri="{A12FA001-AC4F-418D-AE19-62706E023703}">
                      <ahyp:hlinkClr xmlns:ahyp="http://schemas.microsoft.com/office/drawing/2018/hyperlinkcolor" val="tx"/>
                    </a:ext>
                  </a:extLst>
                </a:hlinkClick>
              </a:rPr>
              <a:t>October 18, 2017</a:t>
            </a:r>
            <a:endParaRPr sz="1000" u="sng">
              <a:solidFill>
                <a:srgbClr val="884488"/>
              </a:solidFill>
              <a:highlight>
                <a:srgbClr val="FFFFFF"/>
              </a:highlight>
            </a:endParaRPr>
          </a:p>
          <a:p>
            <a:pPr marL="457200" lvl="0" indent="-298450" algn="l" rtl="0">
              <a:lnSpc>
                <a:spcPct val="115000"/>
              </a:lnSpc>
              <a:spcBef>
                <a:spcPts val="0"/>
              </a:spcBef>
              <a:spcAft>
                <a:spcPts val="0"/>
              </a:spcAft>
              <a:buSzPts val="1100"/>
              <a:buChar char="-"/>
            </a:pPr>
            <a:r>
              <a:rPr lang="en" sz="1000" b="1">
                <a:solidFill>
                  <a:schemeClr val="dk1"/>
                </a:solidFill>
                <a:highlight>
                  <a:srgbClr val="FFFFFF"/>
                </a:highlight>
              </a:rPr>
              <a:t>Experience: </a:t>
            </a:r>
            <a:r>
              <a:rPr lang="en" sz="1000">
                <a:solidFill>
                  <a:schemeClr val="dk1"/>
                </a:solidFill>
                <a:highlight>
                  <a:srgbClr val="FFFFFF"/>
                </a:highlight>
              </a:rPr>
              <a:t>3 years</a:t>
            </a:r>
            <a:endParaRPr sz="1000">
              <a:solidFill>
                <a:schemeClr val="dk1"/>
              </a:solidFill>
              <a:highlight>
                <a:srgbClr val="FFFFFF"/>
              </a:highlight>
            </a:endParaRPr>
          </a:p>
          <a:p>
            <a:pPr marL="457200" lvl="0" indent="-298450" algn="l" rtl="0">
              <a:lnSpc>
                <a:spcPct val="100000"/>
              </a:lnSpc>
              <a:spcBef>
                <a:spcPts val="0"/>
              </a:spcBef>
              <a:spcAft>
                <a:spcPts val="0"/>
              </a:spcAft>
              <a:buSzPts val="1100"/>
              <a:buChar char="-"/>
            </a:pPr>
            <a:endParaRPr/>
          </a:p>
          <a:p>
            <a:pPr marL="0" lvl="0" indent="0" algn="l" rtl="0">
              <a:lnSpc>
                <a:spcPct val="100000"/>
              </a:lnSpc>
              <a:spcBef>
                <a:spcPts val="0"/>
              </a:spcBef>
              <a:spcAft>
                <a:spcPts val="0"/>
              </a:spcAft>
              <a:buNone/>
            </a:pPr>
            <a:endParaRPr/>
          </a:p>
          <a:p>
            <a:pPr marL="457200" lvl="0" indent="-298450" algn="l" rtl="0">
              <a:lnSpc>
                <a:spcPct val="100000"/>
              </a:lnSpc>
              <a:spcBef>
                <a:spcPts val="0"/>
              </a:spcBef>
              <a:spcAft>
                <a:spcPts val="0"/>
              </a:spcAft>
              <a:buSzPts val="1100"/>
              <a:buChar char="-"/>
            </a:pPr>
            <a:r>
              <a:rPr lang="en"/>
              <a:t>Joel Embiid- </a:t>
            </a:r>
            <a:r>
              <a:rPr lang="en" sz="1000" b="1">
                <a:solidFill>
                  <a:schemeClr val="dk1"/>
                </a:solidFill>
                <a:highlight>
                  <a:srgbClr val="FFFFFF"/>
                </a:highlight>
              </a:rPr>
              <a:t>Position: </a:t>
            </a:r>
            <a:r>
              <a:rPr lang="en" sz="1000">
                <a:solidFill>
                  <a:schemeClr val="dk1"/>
                </a:solidFill>
                <a:highlight>
                  <a:srgbClr val="FFFFFF"/>
                </a:highlight>
              </a:rPr>
              <a:t>Center ▪ </a:t>
            </a:r>
            <a:r>
              <a:rPr lang="en" sz="1000" b="1">
                <a:solidFill>
                  <a:schemeClr val="dk1"/>
                </a:solidFill>
                <a:highlight>
                  <a:srgbClr val="FFFFFF"/>
                </a:highlight>
              </a:rPr>
              <a:t>Shoots: </a:t>
            </a:r>
            <a:r>
              <a:rPr lang="en" sz="1000">
                <a:solidFill>
                  <a:schemeClr val="dk1"/>
                </a:solidFill>
                <a:highlight>
                  <a:srgbClr val="FFFFFF"/>
                </a:highlight>
              </a:rPr>
              <a:t>Right</a:t>
            </a:r>
            <a:endParaRPr sz="1000" u="sng">
              <a:solidFill>
                <a:srgbClr val="884488"/>
              </a:solidFill>
              <a:highlight>
                <a:srgbClr val="FFFFFF"/>
              </a:highlight>
            </a:endParaRPr>
          </a:p>
          <a:p>
            <a:pPr marL="457200" lvl="0" indent="-298450" algn="l" rtl="0">
              <a:lnSpc>
                <a:spcPct val="115000"/>
              </a:lnSpc>
              <a:spcBef>
                <a:spcPts val="0"/>
              </a:spcBef>
              <a:spcAft>
                <a:spcPts val="0"/>
              </a:spcAft>
              <a:buSzPts val="1100"/>
              <a:buChar char="-"/>
            </a:pPr>
            <a:r>
              <a:rPr lang="en" sz="1000" b="1">
                <a:solidFill>
                  <a:schemeClr val="dk1"/>
                </a:solidFill>
                <a:highlight>
                  <a:srgbClr val="FFFFFF"/>
                </a:highlight>
              </a:rPr>
              <a:t>Born: </a:t>
            </a:r>
            <a:r>
              <a:rPr lang="en" sz="1000" u="sng">
                <a:solidFill>
                  <a:srgbClr val="884488"/>
                </a:solidFill>
                <a:highlight>
                  <a:srgbClr val="FFFFFF"/>
                </a:highlight>
                <a:hlinkClick r:id="rId12">
                  <a:extLst>
                    <a:ext uri="{A12FA001-AC4F-418D-AE19-62706E023703}">
                      <ahyp:hlinkClr xmlns:ahyp="http://schemas.microsoft.com/office/drawing/2018/hyperlinkcolor" val="tx"/>
                    </a:ext>
                  </a:extLst>
                </a:hlinkClick>
              </a:rPr>
              <a:t>March 16</a:t>
            </a:r>
            <a:r>
              <a:rPr lang="en" sz="1000">
                <a:solidFill>
                  <a:schemeClr val="dk1"/>
                </a:solidFill>
                <a:highlight>
                  <a:srgbClr val="FFFFFF"/>
                </a:highlight>
              </a:rPr>
              <a:t>, </a:t>
            </a:r>
            <a:r>
              <a:rPr lang="en" sz="1000" u="sng">
                <a:solidFill>
                  <a:srgbClr val="884488"/>
                </a:solidFill>
                <a:highlight>
                  <a:srgbClr val="FFFFFF"/>
                </a:highlight>
                <a:hlinkClick r:id="rId13">
                  <a:extLst>
                    <a:ext uri="{A12FA001-AC4F-418D-AE19-62706E023703}">
                      <ahyp:hlinkClr xmlns:ahyp="http://schemas.microsoft.com/office/drawing/2018/hyperlinkcolor" val="tx"/>
                    </a:ext>
                  </a:extLst>
                </a:hlinkClick>
              </a:rPr>
              <a:t>1994</a:t>
            </a:r>
            <a:r>
              <a:rPr lang="en" sz="1000">
                <a:solidFill>
                  <a:schemeClr val="dk1"/>
                </a:solidFill>
                <a:highlight>
                  <a:srgbClr val="FFFFFF"/>
                </a:highlight>
              </a:rPr>
              <a:t> (Age: 26-242d) in Yaounde, </a:t>
            </a:r>
            <a:r>
              <a:rPr lang="en" sz="1000" u="sng">
                <a:solidFill>
                  <a:srgbClr val="884488"/>
                </a:solidFill>
                <a:highlight>
                  <a:srgbClr val="FFFFFF"/>
                </a:highlight>
                <a:hlinkClick r:id="rId14">
                  <a:extLst>
                    <a:ext uri="{A12FA001-AC4F-418D-AE19-62706E023703}">
                      <ahyp:hlinkClr xmlns:ahyp="http://schemas.microsoft.com/office/drawing/2018/hyperlinkcolor" val="tx"/>
                    </a:ext>
                  </a:extLst>
                </a:hlinkClick>
              </a:rPr>
              <a:t>Cameroon</a:t>
            </a:r>
            <a:r>
              <a:rPr lang="en" sz="1000">
                <a:solidFill>
                  <a:schemeClr val="dk1"/>
                </a:solidFill>
                <a:highlight>
                  <a:srgbClr val="FFFFFF"/>
                </a:highlight>
              </a:rPr>
              <a:t> cm (central africa)</a:t>
            </a:r>
            <a:endParaRPr sz="1000">
              <a:solidFill>
                <a:schemeClr val="dk1"/>
              </a:solidFill>
              <a:highlight>
                <a:srgbClr val="FFFFFF"/>
              </a:highlight>
            </a:endParaRPr>
          </a:p>
          <a:p>
            <a:pPr marL="457200" lvl="0" indent="-298450" algn="l" rtl="0">
              <a:lnSpc>
                <a:spcPct val="115000"/>
              </a:lnSpc>
              <a:spcBef>
                <a:spcPts val="0"/>
              </a:spcBef>
              <a:spcAft>
                <a:spcPts val="0"/>
              </a:spcAft>
              <a:buSzPts val="1100"/>
              <a:buChar char="-"/>
            </a:pPr>
            <a:r>
              <a:rPr lang="en" sz="1000" b="1">
                <a:solidFill>
                  <a:schemeClr val="dk1"/>
                </a:solidFill>
                <a:highlight>
                  <a:srgbClr val="FFFFFF"/>
                </a:highlight>
              </a:rPr>
              <a:t>College: </a:t>
            </a:r>
            <a:r>
              <a:rPr lang="en" sz="1000" u="sng">
                <a:solidFill>
                  <a:srgbClr val="884488"/>
                </a:solidFill>
                <a:highlight>
                  <a:srgbClr val="FFFFFF"/>
                </a:highlight>
                <a:hlinkClick r:id="rId15">
                  <a:extLst>
                    <a:ext uri="{A12FA001-AC4F-418D-AE19-62706E023703}">
                      <ahyp:hlinkClr xmlns:ahyp="http://schemas.microsoft.com/office/drawing/2018/hyperlinkcolor" val="tx"/>
                    </a:ext>
                  </a:extLst>
                </a:hlinkClick>
              </a:rPr>
              <a:t>Kansas</a:t>
            </a:r>
            <a:endParaRPr sz="1000" u="sng">
              <a:solidFill>
                <a:srgbClr val="884488"/>
              </a:solidFill>
              <a:highlight>
                <a:srgbClr val="FFFFFF"/>
              </a:highlight>
            </a:endParaRPr>
          </a:p>
          <a:p>
            <a:pPr marL="457200" lvl="0" indent="-298450" algn="l" rtl="0">
              <a:lnSpc>
                <a:spcPct val="115000"/>
              </a:lnSpc>
              <a:spcBef>
                <a:spcPts val="0"/>
              </a:spcBef>
              <a:spcAft>
                <a:spcPts val="0"/>
              </a:spcAft>
              <a:buSzPts val="1100"/>
              <a:buChar char="-"/>
            </a:pPr>
            <a:r>
              <a:rPr lang="en" sz="1000" b="1">
                <a:solidFill>
                  <a:schemeClr val="dk1"/>
                </a:solidFill>
                <a:highlight>
                  <a:srgbClr val="FFFFFF"/>
                </a:highlight>
              </a:rPr>
              <a:t>High Schools: </a:t>
            </a:r>
            <a:r>
              <a:rPr lang="en" sz="1000">
                <a:solidFill>
                  <a:schemeClr val="dk1"/>
                </a:solidFill>
                <a:highlight>
                  <a:srgbClr val="FFFFFF"/>
                </a:highlight>
              </a:rPr>
              <a:t>Montverde Academy in Montverde, </a:t>
            </a:r>
            <a:r>
              <a:rPr lang="en" sz="1000" u="sng">
                <a:solidFill>
                  <a:srgbClr val="884488"/>
                </a:solidFill>
                <a:highlight>
                  <a:srgbClr val="FFFFFF"/>
                </a:highlight>
                <a:hlinkClick r:id="rId7">
                  <a:extLst>
                    <a:ext uri="{A12FA001-AC4F-418D-AE19-62706E023703}">
                      <ahyp:hlinkClr xmlns:ahyp="http://schemas.microsoft.com/office/drawing/2018/hyperlinkcolor" val="tx"/>
                    </a:ext>
                  </a:extLst>
                </a:hlinkClick>
              </a:rPr>
              <a:t>Florida</a:t>
            </a:r>
            <a:r>
              <a:rPr lang="en" sz="1000">
                <a:solidFill>
                  <a:schemeClr val="dk1"/>
                </a:solidFill>
                <a:highlight>
                  <a:srgbClr val="FFFFFF"/>
                </a:highlight>
              </a:rPr>
              <a:t>, The Rock School in Gainesville, </a:t>
            </a:r>
            <a:r>
              <a:rPr lang="en" sz="1000" u="sng">
                <a:solidFill>
                  <a:srgbClr val="884488"/>
                </a:solidFill>
                <a:highlight>
                  <a:srgbClr val="FFFFFF"/>
                </a:highlight>
                <a:hlinkClick r:id="rId7">
                  <a:extLst>
                    <a:ext uri="{A12FA001-AC4F-418D-AE19-62706E023703}">
                      <ahyp:hlinkClr xmlns:ahyp="http://schemas.microsoft.com/office/drawing/2018/hyperlinkcolor" val="tx"/>
                    </a:ext>
                  </a:extLst>
                </a:hlinkClick>
              </a:rPr>
              <a:t>Florida</a:t>
            </a:r>
            <a:endParaRPr sz="1000" u="sng">
              <a:solidFill>
                <a:srgbClr val="884488"/>
              </a:solidFill>
              <a:highlight>
                <a:srgbClr val="FFFFFF"/>
              </a:highlight>
            </a:endParaRPr>
          </a:p>
          <a:p>
            <a:pPr marL="457200" lvl="0" indent="-298450" algn="l" rtl="0">
              <a:lnSpc>
                <a:spcPct val="115000"/>
              </a:lnSpc>
              <a:spcBef>
                <a:spcPts val="0"/>
              </a:spcBef>
              <a:spcAft>
                <a:spcPts val="0"/>
              </a:spcAft>
              <a:buSzPts val="1100"/>
              <a:buChar char="-"/>
            </a:pPr>
            <a:r>
              <a:rPr lang="en" sz="1000" b="1">
                <a:solidFill>
                  <a:schemeClr val="dk1"/>
                </a:solidFill>
                <a:highlight>
                  <a:srgbClr val="FFFFFF"/>
                </a:highlight>
              </a:rPr>
              <a:t>Recruiting Rank: </a:t>
            </a:r>
            <a:r>
              <a:rPr lang="en" sz="1000" u="sng">
                <a:solidFill>
                  <a:srgbClr val="884488"/>
                </a:solidFill>
                <a:highlight>
                  <a:srgbClr val="FFFFFF"/>
                </a:highlight>
                <a:hlinkClick r:id="rId16">
                  <a:extLst>
                    <a:ext uri="{A12FA001-AC4F-418D-AE19-62706E023703}">
                      <ahyp:hlinkClr xmlns:ahyp="http://schemas.microsoft.com/office/drawing/2018/hyperlinkcolor" val="tx"/>
                    </a:ext>
                  </a:extLst>
                </a:hlinkClick>
              </a:rPr>
              <a:t>2013</a:t>
            </a:r>
            <a:r>
              <a:rPr lang="en" sz="1000">
                <a:solidFill>
                  <a:schemeClr val="dk1"/>
                </a:solidFill>
                <a:highlight>
                  <a:srgbClr val="FFFFFF"/>
                </a:highlight>
              </a:rPr>
              <a:t> (16)</a:t>
            </a:r>
            <a:endParaRPr sz="1000">
              <a:solidFill>
                <a:schemeClr val="dk1"/>
              </a:solidFill>
              <a:highlight>
                <a:srgbClr val="FFFFFF"/>
              </a:highlight>
            </a:endParaRPr>
          </a:p>
          <a:p>
            <a:pPr marL="457200" lvl="0" indent="-298450" algn="l" rtl="0">
              <a:lnSpc>
                <a:spcPct val="115000"/>
              </a:lnSpc>
              <a:spcBef>
                <a:spcPts val="0"/>
              </a:spcBef>
              <a:spcAft>
                <a:spcPts val="0"/>
              </a:spcAft>
              <a:buSzPts val="1100"/>
              <a:buChar char="-"/>
            </a:pPr>
            <a:r>
              <a:rPr lang="en" sz="1000" b="1">
                <a:solidFill>
                  <a:schemeClr val="dk1"/>
                </a:solidFill>
                <a:highlight>
                  <a:srgbClr val="FFFFFF"/>
                </a:highlight>
              </a:rPr>
              <a:t>Draft: </a:t>
            </a:r>
            <a:r>
              <a:rPr lang="en" sz="1000" u="sng">
                <a:solidFill>
                  <a:srgbClr val="884488"/>
                </a:solidFill>
                <a:highlight>
                  <a:srgbClr val="FFFFFF"/>
                </a:highlight>
                <a:hlinkClick r:id="rId9">
                  <a:extLst>
                    <a:ext uri="{A12FA001-AC4F-418D-AE19-62706E023703}">
                      <ahyp:hlinkClr xmlns:ahyp="http://schemas.microsoft.com/office/drawing/2018/hyperlinkcolor" val="tx"/>
                    </a:ext>
                  </a:extLst>
                </a:hlinkClick>
              </a:rPr>
              <a:t>Philadelphia 76ers</a:t>
            </a:r>
            <a:r>
              <a:rPr lang="en" sz="1000">
                <a:solidFill>
                  <a:schemeClr val="dk1"/>
                </a:solidFill>
                <a:highlight>
                  <a:srgbClr val="FFFFFF"/>
                </a:highlight>
              </a:rPr>
              <a:t>, 1st round (3rd pick, 3rd overall), </a:t>
            </a:r>
            <a:r>
              <a:rPr lang="en" sz="1000" u="sng">
                <a:solidFill>
                  <a:srgbClr val="884488"/>
                </a:solidFill>
                <a:highlight>
                  <a:srgbClr val="FFFFFF"/>
                </a:highlight>
                <a:hlinkClick r:id="rId17">
                  <a:extLst>
                    <a:ext uri="{A12FA001-AC4F-418D-AE19-62706E023703}">
                      <ahyp:hlinkClr xmlns:ahyp="http://schemas.microsoft.com/office/drawing/2018/hyperlinkcolor" val="tx"/>
                    </a:ext>
                  </a:extLst>
                </a:hlinkClick>
              </a:rPr>
              <a:t>2014 NBA Draft</a:t>
            </a:r>
            <a:endParaRPr sz="1000" u="sng">
              <a:solidFill>
                <a:srgbClr val="884488"/>
              </a:solidFill>
              <a:highlight>
                <a:srgbClr val="FFFFFF"/>
              </a:highlight>
            </a:endParaRPr>
          </a:p>
          <a:p>
            <a:pPr marL="457200" lvl="0" indent="-298450" algn="l" rtl="0">
              <a:lnSpc>
                <a:spcPct val="115000"/>
              </a:lnSpc>
              <a:spcBef>
                <a:spcPts val="0"/>
              </a:spcBef>
              <a:spcAft>
                <a:spcPts val="0"/>
              </a:spcAft>
              <a:buSzPts val="1100"/>
              <a:buChar char="-"/>
            </a:pPr>
            <a:r>
              <a:rPr lang="en" sz="1000" b="1">
                <a:solidFill>
                  <a:schemeClr val="dk1"/>
                </a:solidFill>
                <a:highlight>
                  <a:srgbClr val="FFFFFF"/>
                </a:highlight>
              </a:rPr>
              <a:t>NBA Debut: </a:t>
            </a:r>
            <a:r>
              <a:rPr lang="en" sz="1000" u="sng">
                <a:solidFill>
                  <a:srgbClr val="884488"/>
                </a:solidFill>
                <a:highlight>
                  <a:srgbClr val="FFFFFF"/>
                </a:highlight>
                <a:hlinkClick r:id="rId18">
                  <a:extLst>
                    <a:ext uri="{A12FA001-AC4F-418D-AE19-62706E023703}">
                      <ahyp:hlinkClr xmlns:ahyp="http://schemas.microsoft.com/office/drawing/2018/hyperlinkcolor" val="tx"/>
                    </a:ext>
                  </a:extLst>
                </a:hlinkClick>
              </a:rPr>
              <a:t>October 26, 2016</a:t>
            </a:r>
            <a:r>
              <a:rPr lang="en" sz="1000" u="sng">
                <a:solidFill>
                  <a:srgbClr val="884488"/>
                </a:solidFill>
                <a:highlight>
                  <a:srgbClr val="FFFFFF"/>
                </a:highlight>
              </a:rPr>
              <a:t> </a:t>
            </a:r>
            <a:r>
              <a:rPr lang="en" sz="1000">
                <a:highlight>
                  <a:srgbClr val="FFFFFF"/>
                </a:highlight>
              </a:rPr>
              <a:t>with the 76ers</a:t>
            </a:r>
            <a:endParaRPr sz="1000">
              <a:highlight>
                <a:srgbClr val="FFFFFF"/>
              </a:highlight>
            </a:endParaRPr>
          </a:p>
          <a:p>
            <a:pPr marL="457200" lvl="0" indent="-298450" algn="l" rtl="0">
              <a:lnSpc>
                <a:spcPct val="115000"/>
              </a:lnSpc>
              <a:spcBef>
                <a:spcPts val="0"/>
              </a:spcBef>
              <a:spcAft>
                <a:spcPts val="0"/>
              </a:spcAft>
              <a:buSzPts val="1100"/>
              <a:buChar char="-"/>
            </a:pPr>
            <a:r>
              <a:rPr lang="en" sz="1000" b="1">
                <a:solidFill>
                  <a:schemeClr val="dk1"/>
                </a:solidFill>
                <a:highlight>
                  <a:srgbClr val="FFFFFF"/>
                </a:highlight>
              </a:rPr>
              <a:t>Experience: </a:t>
            </a:r>
            <a:r>
              <a:rPr lang="en" sz="1000">
                <a:solidFill>
                  <a:schemeClr val="dk1"/>
                </a:solidFill>
                <a:highlight>
                  <a:srgbClr val="FFFFFF"/>
                </a:highlight>
              </a:rPr>
              <a:t>4 years</a:t>
            </a:r>
            <a:endParaRPr sz="1000">
              <a:solidFill>
                <a:schemeClr val="dk1"/>
              </a:solidFill>
              <a:highlight>
                <a:srgbClr val="FFFFFF"/>
              </a:highlight>
            </a:endParaRPr>
          </a:p>
          <a:p>
            <a:pPr marL="457200" lvl="0" indent="-298450" algn="l" rtl="0">
              <a:lnSpc>
                <a:spcPct val="100000"/>
              </a:lnSpc>
              <a:spcBef>
                <a:spcPts val="0"/>
              </a:spcBef>
              <a:spcAft>
                <a:spcPts val="0"/>
              </a:spcAft>
              <a:buSzPts val="1100"/>
              <a:buChar char="-"/>
            </a:pPr>
            <a:r>
              <a:rPr lang="en"/>
              <a:t>Speaks 4 languages</a:t>
            </a:r>
            <a:endParaRPr/>
          </a:p>
          <a:p>
            <a:pPr marL="457200" lvl="0" indent="-298450" algn="l" rtl="0">
              <a:lnSpc>
                <a:spcPct val="200000"/>
              </a:lnSpc>
              <a:spcBef>
                <a:spcPts val="0"/>
              </a:spcBef>
              <a:spcAft>
                <a:spcPts val="0"/>
              </a:spcAft>
              <a:buClr>
                <a:schemeClr val="dk1"/>
              </a:buClr>
              <a:buSzPts val="1100"/>
              <a:buChar char="●"/>
            </a:pPr>
            <a:r>
              <a:rPr lang="en">
                <a:solidFill>
                  <a:schemeClr val="dk1"/>
                </a:solidFill>
              </a:rPr>
              <a:t>Of 166 respondents, 37 chose Joel Embiid and 24 chose Ben Simmons as their favorite players respectively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
              <a:t>The light blue correlates to a very dissatisfied response, red correlates to a dissatisfied response, yellow correlates to somewhat dissatisfied, green correlates to somewhat satisfied, orange correlates to satisfied, aqua correlates to very satisfied and the dark blue correlates to the respondent not knowing of this feature</a:t>
            </a:r>
            <a:endParaRPr/>
          </a:p>
          <a:p>
            <a:pPr marL="457200" lvl="0" indent="-298450" algn="l" rtl="0">
              <a:lnSpc>
                <a:spcPct val="100000"/>
              </a:lnSpc>
              <a:spcBef>
                <a:spcPts val="0"/>
              </a:spcBef>
              <a:spcAft>
                <a:spcPts val="0"/>
              </a:spcAft>
              <a:buSzPts val="1100"/>
              <a:buChar char="-"/>
            </a:pPr>
            <a:r>
              <a:rPr lang="en"/>
              <a:t>The artificial crowd noise had some mixed reviews. Overall majority showed that most people were somewhat satisfied or satisfied overall with the artificial crowd noise</a:t>
            </a:r>
            <a:endParaRPr/>
          </a:p>
          <a:p>
            <a:pPr marL="457200" lvl="0" indent="-298450" algn="l" rtl="0">
              <a:lnSpc>
                <a:spcPct val="100000"/>
              </a:lnSpc>
              <a:spcBef>
                <a:spcPts val="0"/>
              </a:spcBef>
              <a:spcAft>
                <a:spcPts val="0"/>
              </a:spcAft>
              <a:buSzPts val="1100"/>
              <a:buChar char="-"/>
            </a:pPr>
            <a:r>
              <a:rPr lang="en"/>
              <a:t>The featuring of players’ family members in the bubble had a very positive response from fans, most of which being satisfied but also very satisfied and somewhat satisfied</a:t>
            </a:r>
            <a:endParaRPr/>
          </a:p>
          <a:p>
            <a:pPr marL="457200" lvl="0" indent="-298450" algn="l" rtl="0">
              <a:lnSpc>
                <a:spcPct val="100000"/>
              </a:lnSpc>
              <a:spcBef>
                <a:spcPts val="0"/>
              </a:spcBef>
              <a:spcAft>
                <a:spcPts val="0"/>
              </a:spcAft>
              <a:buSzPts val="1100"/>
              <a:buChar char="-"/>
            </a:pPr>
            <a:r>
              <a:rPr lang="en"/>
              <a:t>Having mic’d up players also brought in a lot of positive responses, most  of which being very satisfied and satisfied. There were only about a dozen all together who chose a response from somewhat dissatisfied through very dissatisfied.</a:t>
            </a:r>
            <a:endParaRPr/>
          </a:p>
          <a:p>
            <a:pPr marL="457200" lvl="0" indent="-298450" algn="l" rtl="0">
              <a:lnSpc>
                <a:spcPct val="100000"/>
              </a:lnSpc>
              <a:spcBef>
                <a:spcPts val="0"/>
              </a:spcBef>
              <a:spcAft>
                <a:spcPts val="0"/>
              </a:spcAft>
              <a:buSzPts val="1100"/>
              <a:buChar char="-"/>
            </a:pPr>
            <a:r>
              <a:rPr lang="en"/>
              <a:t>Player vlogs showed positive feedback. Most responses were on some realm of satisfaction, the most being very satisfied. There was an increasing amount of responses that were unaware of player vlogs in the NBA bubble</a:t>
            </a:r>
            <a:endParaRPr/>
          </a:p>
          <a:p>
            <a:pPr marL="457200" lvl="0" indent="-298450" algn="l" rtl="0">
              <a:lnSpc>
                <a:spcPct val="100000"/>
              </a:lnSpc>
              <a:spcBef>
                <a:spcPts val="0"/>
              </a:spcBef>
              <a:spcAft>
                <a:spcPts val="0"/>
              </a:spcAft>
              <a:buSzPts val="1100"/>
              <a:buChar char="-"/>
            </a:pPr>
            <a:r>
              <a:rPr lang="en"/>
              <a:t>Podcasts overall had a positive response, most of which being satisfied responses, but once again there were a large amount of people who did not know about the podcasts</a:t>
            </a:r>
            <a:endParaRPr/>
          </a:p>
          <a:p>
            <a:pPr marL="457200" lvl="0" indent="-298450" algn="l" rtl="0">
              <a:lnSpc>
                <a:spcPct val="100000"/>
              </a:lnSpc>
              <a:spcBef>
                <a:spcPts val="0"/>
              </a:spcBef>
              <a:spcAft>
                <a:spcPts val="0"/>
              </a:spcAft>
              <a:buSzPts val="1100"/>
              <a:buChar char="-"/>
            </a:pPr>
            <a:r>
              <a:rPr lang="en"/>
              <a:t>Featuring social justice initiatives resulted in a large amount of very satisfied and satisfied responses. There were a higher amount of people with somewhat dissatisfied through very dissatisfied responses. </a:t>
            </a:r>
            <a:endParaRPr/>
          </a:p>
          <a:p>
            <a:pPr marL="457200" lvl="0" indent="-298450" algn="l" rtl="0">
              <a:lnSpc>
                <a:spcPct val="100000"/>
              </a:lnSpc>
              <a:spcBef>
                <a:spcPts val="0"/>
              </a:spcBef>
              <a:spcAft>
                <a:spcPts val="0"/>
              </a:spcAft>
              <a:buSzPts val="1100"/>
              <a:buChar char="-"/>
            </a:pPr>
            <a:r>
              <a:rPr lang="en"/>
              <a:t>Trivia had a substantial amount of responses from people who were unaware of the trivia. Overall though, the people who knew of the trivia were fairly satisfied with it</a:t>
            </a:r>
            <a:endParaRPr/>
          </a:p>
          <a:p>
            <a:pPr marL="457200" lvl="0" indent="-298450" algn="l" rtl="0">
              <a:lnSpc>
                <a:spcPct val="100000"/>
              </a:lnSpc>
              <a:spcBef>
                <a:spcPts val="0"/>
              </a:spcBef>
              <a:spcAft>
                <a:spcPts val="0"/>
              </a:spcAft>
              <a:buSzPts val="1100"/>
              <a:buChar char="-"/>
            </a:pPr>
            <a:r>
              <a:rPr lang="en"/>
              <a:t>The #ULTRACourtside Experience also had a large amount of responses from people who were unaware of this promotion. The feedback overall was positive, most responses were somewhere in between somewhat satisfied and very satisfied</a:t>
            </a:r>
            <a:endParaRPr/>
          </a:p>
          <a:p>
            <a:pPr marL="457200" lvl="0" indent="-298450" algn="l" rtl="0">
              <a:lnSpc>
                <a:spcPct val="100000"/>
              </a:lnSpc>
              <a:spcBef>
                <a:spcPts val="0"/>
              </a:spcBef>
              <a:spcAft>
                <a:spcPts val="0"/>
              </a:spcAft>
              <a:buSzPts val="1100"/>
              <a:buChar char="-"/>
            </a:pPr>
            <a:r>
              <a:rPr lang="en"/>
              <a:t>Various camera angles showed extremely positive responses, majority of which were satisfied or very satisfied. </a:t>
            </a:r>
            <a:endParaRPr/>
          </a:p>
          <a:p>
            <a:pPr marL="457200" lvl="0" indent="-298450" algn="l" rtl="0">
              <a:lnSpc>
                <a:spcPct val="100000"/>
              </a:lnSpc>
              <a:spcBef>
                <a:spcPts val="0"/>
              </a:spcBef>
              <a:spcAft>
                <a:spcPts val="0"/>
              </a:spcAft>
              <a:buSzPts val="1100"/>
              <a:buChar char="-"/>
            </a:pPr>
            <a:r>
              <a:rPr lang="en"/>
              <a:t>The virtual fans showed a little mix of responses. Majority were still very positive, being somewhere from somewhat satisfied through very satisfied but there were a larger portion of people who were leaning towards dissatisfaction than in some of the other aspects offered. </a:t>
            </a:r>
            <a:endParaRPr/>
          </a:p>
          <a:p>
            <a:pPr marL="457200" lvl="0" indent="-298450" algn="l" rtl="0">
              <a:lnSpc>
                <a:spcPct val="100000"/>
              </a:lnSpc>
              <a:spcBef>
                <a:spcPts val="0"/>
              </a:spcBef>
              <a:spcAft>
                <a:spcPts val="0"/>
              </a:spcAft>
              <a:buSzPts val="1100"/>
              <a:buChar char="-"/>
            </a:pPr>
            <a:r>
              <a:rPr lang="en"/>
              <a:t>Virtual town halls showed a lot of responses of people who did not know about them. Overall there is still a large amount of respondents who were satisfied or somewhat satisfied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 name="Google Shape;15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ab4f4999bf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ab4f4999b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ab4a855e9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ab4a855e9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referenced by Ben Pickman in Sports Illustrated, the NBA bubble created a unique situation in which media members had massive restrictions on what they were allowed to see and where they were allowed to go. This created an opportunity for player made content to thrive as only they had the access fans were craving to see. The 3 most prominent vloggers were the Lakers Javale McGee, the Nuggets Troy Daniels and Sixers own Matisse Thybulle. McGee has had multiple bubble vlogs attain more than 2 million views, while Matisse has also done very well, with multiple vlogs reaching 1 million YouTube views. Matisse currently is sitting at 401 thousand subscribers, all of which were gained since the beginning of the bubble in July. Combining these figures with the popularity data gained from our survey, it is clear Matisse’s vlogs, and player vlogs in general are popular. The Sixers should look to promote and sponsor Matisse’s vlogs and further content creations throughout the 2020-21 NBA season.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 Philadelphia 76ers are trying to increase fan engagement among their fans for the 2020-21 NBA season starting on December 22nd. The 2020 NBA restart provided a unique opportunity for teams to develop new strategies to engage fans without having them in attendance. Information gained from these new strategies can be used to inform decisions for next season. </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 name="Google Shape;18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a1fe5f1dab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a1fe5f1da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ab4f4999bf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ab4f4999b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ab0e9e07c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ab0e9e07c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Sixers currently play at the Wells Fargo Center in Philadelphia, PA. They are in the Eastern Conference and have made the playoffs in 3 straight seasons. After the 2020 season, the sixers hired a new coach, Doc Rivers formerly of the Los Angeles Clippers and a new president of basketball operations Daryl Morey from the Houston Rockets. The sixers have failed to reach the NBA finals and the Eastern Conference Finals during their 3 straight playoff appearances.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a211c5fbb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a211c5fbb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Google Form survey was developed </a:t>
            </a:r>
            <a:r>
              <a:rPr lang="en">
                <a:solidFill>
                  <a:schemeClr val="dk1"/>
                </a:solidFill>
              </a:rPr>
              <a:t>by the research team</a:t>
            </a:r>
            <a:r>
              <a:rPr lang="en"/>
              <a:t> to</a:t>
            </a:r>
            <a:r>
              <a:rPr lang="en">
                <a:solidFill>
                  <a:schemeClr val="dk1"/>
                </a:solidFill>
              </a:rPr>
              <a:t> gather fan opinions on specific fan engagement elements. The survey was sent out via various social media platforms, specifically Instagram, Facebook, Snapchat and Twitter. The survey had an estimated completion time between 5 and 10 minutes, the participants could opt out at any time and they were not asked to give their names.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 name="Google Shape;8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The survey conducted gathered a total of 409 respondents, with 167 identifying the Sixers as their favorite team. All of these respondents did not answer every question. The demographics provided Of the Sixers fans, 146 identified as white while only 16 identified as a different race.  Only 8 respondents respondents identified as Hispanic or Latinx. 134 respondents identified as male, 27 female and 2 nonconforming. 147 respondents live in PA with only 17 residing somewhere else. And ages 18-24 had the most respondents with 134. The survey, specifically of 76ers fans, had a disproportionate amount of college aged, white males who reside in PA.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Matisse Thybulle is a shooting guard and small forward for the Sixers who was drafted by them as the 20th pick in the first round of the 2019 draft. Matisse gained popularity during the NBA bubble as on July 11th he created his YouTube channel, Matisse Thybulle, and uploaded his first video “Welcome To The Bubble- Day 1.”  Of the 9 total NBA Bubble “vlogs” Matisse uploaded, 5 had over 1 million views. Matisse joined YouTube on July 11th, 2020 and already has 401 thousand subscribers and about 9.6 million views. In the survey we conducted, 60 of the 167 respondents who were sixers fans highlighted his vlogs as ones they have viewed.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
              <a:t>How much media is being put out vs what </a:t>
            </a:r>
            <a:endParaRPr/>
          </a:p>
          <a:p>
            <a:pPr marL="457200" lvl="0" indent="-298450" algn="l" rtl="0">
              <a:lnSpc>
                <a:spcPct val="100000"/>
              </a:lnSpc>
              <a:spcBef>
                <a:spcPts val="0"/>
              </a:spcBef>
              <a:spcAft>
                <a:spcPts val="0"/>
              </a:spcAft>
              <a:buSzPts val="1100"/>
              <a:buChar char="-"/>
            </a:pPr>
            <a:r>
              <a:rPr lang="en"/>
              <a:t>Adds on social medias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a211c5fbb5_2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a211c5fbb5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06BB6"/>
            </a:gs>
            <a:gs pos="74000">
              <a:schemeClr val="lt1"/>
            </a:gs>
            <a:gs pos="83000">
              <a:srgbClr val="E1EAF4"/>
            </a:gs>
            <a:gs pos="100000">
              <a:srgbClr val="ED174C"/>
            </a:gs>
          </a:gsLst>
          <a:lin ang="54000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a:stretch/>
        </p:blipFill>
        <p:spPr>
          <a:xfrm>
            <a:off x="-4" y="-4"/>
            <a:ext cx="5143500" cy="5143500"/>
          </a:xfrm>
          <a:prstGeom prst="rect">
            <a:avLst/>
          </a:prstGeom>
          <a:noFill/>
          <a:ln>
            <a:noFill/>
          </a:ln>
        </p:spPr>
      </p:pic>
      <p:sp>
        <p:nvSpPr>
          <p:cNvPr id="55" name="Google Shape;55;p13"/>
          <p:cNvSpPr txBox="1">
            <a:spLocks noGrp="1"/>
          </p:cNvSpPr>
          <p:nvPr>
            <p:ph type="ctrTitle"/>
          </p:nvPr>
        </p:nvSpPr>
        <p:spPr>
          <a:xfrm>
            <a:off x="2761183" y="-175800"/>
            <a:ext cx="8520600" cy="2052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 b="1">
                <a:solidFill>
                  <a:srgbClr val="E1EAF4"/>
                </a:solidFill>
              </a:rPr>
              <a:t>76ers</a:t>
            </a:r>
            <a:endParaRPr b="1">
              <a:solidFill>
                <a:srgbClr val="E1EAF4"/>
              </a:solidFill>
            </a:endParaRPr>
          </a:p>
        </p:txBody>
      </p:sp>
      <p:sp>
        <p:nvSpPr>
          <p:cNvPr id="56" name="Google Shape;56;p13"/>
          <p:cNvSpPr txBox="1">
            <a:spLocks noGrp="1"/>
          </p:cNvSpPr>
          <p:nvPr>
            <p:ph type="subTitle" idx="1"/>
          </p:nvPr>
        </p:nvSpPr>
        <p:spPr>
          <a:xfrm>
            <a:off x="2761175" y="2812375"/>
            <a:ext cx="8520600" cy="1425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b="1">
                <a:solidFill>
                  <a:srgbClr val="ED174C"/>
                </a:solidFill>
              </a:rPr>
              <a:t>Ryan</a:t>
            </a:r>
            <a:r>
              <a:rPr lang="en" b="1">
                <a:solidFill>
                  <a:srgbClr val="FF0000"/>
                </a:solidFill>
              </a:rPr>
              <a:t> Johnson</a:t>
            </a:r>
            <a:endParaRPr b="1">
              <a:solidFill>
                <a:srgbClr val="FF0000"/>
              </a:solidFill>
            </a:endParaRPr>
          </a:p>
          <a:p>
            <a:pPr marL="0" lvl="0" indent="0" algn="ctr" rtl="0">
              <a:lnSpc>
                <a:spcPct val="100000"/>
              </a:lnSpc>
              <a:spcBef>
                <a:spcPts val="0"/>
              </a:spcBef>
              <a:spcAft>
                <a:spcPts val="0"/>
              </a:spcAft>
              <a:buSzPts val="2800"/>
              <a:buNone/>
            </a:pPr>
            <a:r>
              <a:rPr lang="en" b="1">
                <a:solidFill>
                  <a:srgbClr val="FF0000"/>
                </a:solidFill>
              </a:rPr>
              <a:t>Cassidy Klein</a:t>
            </a:r>
            <a:endParaRPr b="1">
              <a:solidFill>
                <a:srgbClr val="FF0000"/>
              </a:solidFill>
            </a:endParaRPr>
          </a:p>
          <a:p>
            <a:pPr marL="0" lvl="0" indent="0" algn="ctr" rtl="0">
              <a:lnSpc>
                <a:spcPct val="100000"/>
              </a:lnSpc>
              <a:spcBef>
                <a:spcPts val="0"/>
              </a:spcBef>
              <a:spcAft>
                <a:spcPts val="0"/>
              </a:spcAft>
              <a:buSzPts val="2800"/>
              <a:buNone/>
            </a:pPr>
            <a:r>
              <a:rPr lang="en" b="1">
                <a:solidFill>
                  <a:srgbClr val="FF0000"/>
                </a:solidFill>
              </a:rPr>
              <a:t>Chloe Pauls</a:t>
            </a:r>
            <a:endParaRPr b="1">
              <a:solidFill>
                <a:srgbClr val="FF0000"/>
              </a:solidFill>
            </a:endParaRPr>
          </a:p>
        </p:txBody>
      </p:sp>
      <p:pic>
        <p:nvPicPr>
          <p:cNvPr id="57" name="Google Shape;57;p13"/>
          <p:cNvPicPr preferRelativeResize="0"/>
          <p:nvPr/>
        </p:nvPicPr>
        <p:blipFill>
          <a:blip r:embed="rId4">
            <a:alphaModFix/>
          </a:blip>
          <a:stretch>
            <a:fillRect/>
          </a:stretch>
        </p:blipFill>
        <p:spPr>
          <a:xfrm>
            <a:off x="3821895" y="12811125"/>
            <a:ext cx="2376573" cy="5143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Correlation</a:t>
            </a:r>
            <a:endParaRPr/>
          </a:p>
        </p:txBody>
      </p:sp>
      <p:sp>
        <p:nvSpPr>
          <p:cNvPr id="121" name="Google Shape;121;p22"/>
          <p:cNvSpPr txBox="1">
            <a:spLocks noGrp="1"/>
          </p:cNvSpPr>
          <p:nvPr>
            <p:ph type="body" idx="1"/>
          </p:nvPr>
        </p:nvSpPr>
        <p:spPr>
          <a:xfrm>
            <a:off x="311700" y="11933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chemeClr val="dk1"/>
                </a:solidFill>
              </a:rPr>
              <a:t>Merchandise vs how often people engage in social media</a:t>
            </a:r>
            <a:endParaRPr>
              <a:solidFill>
                <a:schemeClr val="dk1"/>
              </a:solidFill>
            </a:endParaRPr>
          </a:p>
          <a:p>
            <a:pPr marL="457200" lvl="0" indent="-342900" algn="l" rtl="0">
              <a:lnSpc>
                <a:spcPct val="100000"/>
              </a:lnSpc>
              <a:spcBef>
                <a:spcPts val="0"/>
              </a:spcBef>
              <a:spcAft>
                <a:spcPts val="0"/>
              </a:spcAft>
              <a:buClr>
                <a:schemeClr val="dk1"/>
              </a:buClr>
              <a:buSzPts val="1800"/>
              <a:buChar char="■"/>
            </a:pPr>
            <a:r>
              <a:rPr lang="en">
                <a:solidFill>
                  <a:schemeClr val="dk1"/>
                </a:solidFill>
              </a:rPr>
              <a:t>156 people engage with social media daily</a:t>
            </a:r>
            <a:endParaRPr>
              <a:solidFill>
                <a:schemeClr val="dk1"/>
              </a:solidFill>
            </a:endParaRPr>
          </a:p>
          <a:p>
            <a:pPr marL="457200" lvl="0" indent="-342900" algn="l" rtl="0">
              <a:lnSpc>
                <a:spcPct val="100000"/>
              </a:lnSpc>
              <a:spcBef>
                <a:spcPts val="0"/>
              </a:spcBef>
              <a:spcAft>
                <a:spcPts val="0"/>
              </a:spcAft>
              <a:buClr>
                <a:schemeClr val="dk1"/>
              </a:buClr>
              <a:buSzPts val="1800"/>
              <a:buChar char="■"/>
            </a:pPr>
            <a:r>
              <a:rPr lang="en">
                <a:solidFill>
                  <a:schemeClr val="dk1"/>
                </a:solidFill>
              </a:rPr>
              <a:t> the significance level is below point .05</a:t>
            </a:r>
            <a:endParaRPr>
              <a:solidFill>
                <a:schemeClr val="dk1"/>
              </a:solidFill>
            </a:endParaRPr>
          </a:p>
          <a:p>
            <a:pPr marL="457200" lvl="0" indent="-342900" algn="l" rtl="0">
              <a:lnSpc>
                <a:spcPct val="100000"/>
              </a:lnSpc>
              <a:spcBef>
                <a:spcPts val="0"/>
              </a:spcBef>
              <a:spcAft>
                <a:spcPts val="0"/>
              </a:spcAft>
              <a:buClr>
                <a:schemeClr val="dk1"/>
              </a:buClr>
              <a:buSzPts val="1800"/>
              <a:buChar char="■"/>
            </a:pPr>
            <a:r>
              <a:rPr lang="en">
                <a:solidFill>
                  <a:schemeClr val="dk1"/>
                </a:solidFill>
              </a:rPr>
              <a:t>The correlations are weak the significance level is below point .05. </a:t>
            </a:r>
            <a:endParaRPr>
              <a:solidFill>
                <a:schemeClr val="dk1"/>
              </a:solidFill>
            </a:endParaRPr>
          </a:p>
        </p:txBody>
      </p:sp>
      <p:pic>
        <p:nvPicPr>
          <p:cNvPr id="122" name="Google Shape;122;p22"/>
          <p:cNvPicPr preferRelativeResize="0"/>
          <p:nvPr/>
        </p:nvPicPr>
        <p:blipFill>
          <a:blip r:embed="rId3">
            <a:alphaModFix/>
          </a:blip>
          <a:stretch>
            <a:fillRect/>
          </a:stretch>
        </p:blipFill>
        <p:spPr>
          <a:xfrm>
            <a:off x="2528775" y="2571750"/>
            <a:ext cx="4086474" cy="25695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 Merchandise </a:t>
            </a:r>
            <a:endParaRPr/>
          </a:p>
        </p:txBody>
      </p:sp>
      <p:sp>
        <p:nvSpPr>
          <p:cNvPr id="128" name="Google Shape;128;p2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n">
                <a:solidFill>
                  <a:srgbClr val="000000"/>
                </a:solidFill>
              </a:rPr>
              <a:t>What is the likelihood you will purchase traditional NBA merchandise?</a:t>
            </a:r>
            <a:endParaRPr>
              <a:solidFill>
                <a:srgbClr val="000000"/>
              </a:solidFill>
            </a:endParaRPr>
          </a:p>
          <a:p>
            <a:pPr marL="914400" lvl="1" indent="-330200" algn="l" rtl="0">
              <a:spcBef>
                <a:spcPts val="0"/>
              </a:spcBef>
              <a:spcAft>
                <a:spcPts val="0"/>
              </a:spcAft>
              <a:buClr>
                <a:srgbClr val="000000"/>
              </a:buClr>
              <a:buSzPts val="1600"/>
              <a:buChar char="■"/>
            </a:pPr>
            <a:r>
              <a:rPr lang="en" sz="1600">
                <a:solidFill>
                  <a:srgbClr val="000000"/>
                </a:solidFill>
              </a:rPr>
              <a:t>80 likely</a:t>
            </a:r>
            <a:endParaRPr sz="1600">
              <a:solidFill>
                <a:srgbClr val="000000"/>
              </a:solidFill>
            </a:endParaRPr>
          </a:p>
          <a:p>
            <a:pPr marL="914400" lvl="1" indent="-330200" algn="l" rtl="0">
              <a:spcBef>
                <a:spcPts val="0"/>
              </a:spcBef>
              <a:spcAft>
                <a:spcPts val="0"/>
              </a:spcAft>
              <a:buClr>
                <a:srgbClr val="000000"/>
              </a:buClr>
              <a:buSzPts val="1600"/>
              <a:buChar char="■"/>
            </a:pPr>
            <a:r>
              <a:rPr lang="en" sz="1600">
                <a:solidFill>
                  <a:srgbClr val="000000"/>
                </a:solidFill>
              </a:rPr>
              <a:t>27 unlikely</a:t>
            </a:r>
            <a:endParaRPr sz="1600">
              <a:solidFill>
                <a:srgbClr val="000000"/>
              </a:solidFill>
            </a:endParaRPr>
          </a:p>
          <a:p>
            <a:pPr marL="914400" lvl="1" indent="-330200" algn="l" rtl="0">
              <a:spcBef>
                <a:spcPts val="0"/>
              </a:spcBef>
              <a:spcAft>
                <a:spcPts val="0"/>
              </a:spcAft>
              <a:buClr>
                <a:srgbClr val="000000"/>
              </a:buClr>
              <a:buSzPts val="1600"/>
              <a:buChar char="■"/>
            </a:pPr>
            <a:r>
              <a:rPr lang="en" sz="1600">
                <a:solidFill>
                  <a:srgbClr val="000000"/>
                </a:solidFill>
              </a:rPr>
              <a:t>32 very likely</a:t>
            </a:r>
            <a:endParaRPr sz="1600">
              <a:solidFill>
                <a:srgbClr val="000000"/>
              </a:solidFill>
            </a:endParaRPr>
          </a:p>
          <a:p>
            <a:pPr marL="914400" lvl="1" indent="-330200" algn="l" rtl="0">
              <a:spcBef>
                <a:spcPts val="0"/>
              </a:spcBef>
              <a:spcAft>
                <a:spcPts val="0"/>
              </a:spcAft>
              <a:buClr>
                <a:srgbClr val="000000"/>
              </a:buClr>
              <a:buSzPts val="1600"/>
              <a:buChar char="■"/>
            </a:pPr>
            <a:r>
              <a:rPr lang="en" sz="1600">
                <a:solidFill>
                  <a:srgbClr val="000000"/>
                </a:solidFill>
              </a:rPr>
              <a:t>23 very unlikely</a:t>
            </a:r>
            <a:endParaRPr sz="1600">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What is the likelihood you will purchase: [NBA social justice merchandise]</a:t>
            </a:r>
            <a:endParaRPr>
              <a:solidFill>
                <a:srgbClr val="000000"/>
              </a:solidFill>
            </a:endParaRPr>
          </a:p>
          <a:p>
            <a:pPr marL="914400" lvl="1" indent="-330200" algn="l" rtl="0">
              <a:spcBef>
                <a:spcPts val="0"/>
              </a:spcBef>
              <a:spcAft>
                <a:spcPts val="0"/>
              </a:spcAft>
              <a:buClr>
                <a:srgbClr val="000000"/>
              </a:buClr>
              <a:buSzPts val="1600"/>
              <a:buChar char="■"/>
            </a:pPr>
            <a:r>
              <a:rPr lang="en" sz="1600">
                <a:solidFill>
                  <a:srgbClr val="000000"/>
                </a:solidFill>
              </a:rPr>
              <a:t>35 likely</a:t>
            </a:r>
            <a:endParaRPr sz="1600">
              <a:solidFill>
                <a:srgbClr val="000000"/>
              </a:solidFill>
            </a:endParaRPr>
          </a:p>
          <a:p>
            <a:pPr marL="914400" lvl="1" indent="-330200" algn="l" rtl="0">
              <a:spcBef>
                <a:spcPts val="0"/>
              </a:spcBef>
              <a:spcAft>
                <a:spcPts val="0"/>
              </a:spcAft>
              <a:buClr>
                <a:srgbClr val="000000"/>
              </a:buClr>
              <a:buSzPts val="1600"/>
              <a:buChar char="■"/>
            </a:pPr>
            <a:r>
              <a:rPr lang="en" sz="1600">
                <a:solidFill>
                  <a:srgbClr val="000000"/>
                </a:solidFill>
              </a:rPr>
              <a:t>45 unlikely</a:t>
            </a:r>
            <a:endParaRPr sz="1600">
              <a:solidFill>
                <a:srgbClr val="000000"/>
              </a:solidFill>
            </a:endParaRPr>
          </a:p>
          <a:p>
            <a:pPr marL="914400" lvl="1" indent="-330200" algn="l" rtl="0">
              <a:spcBef>
                <a:spcPts val="0"/>
              </a:spcBef>
              <a:spcAft>
                <a:spcPts val="0"/>
              </a:spcAft>
              <a:buClr>
                <a:srgbClr val="000000"/>
              </a:buClr>
              <a:buSzPts val="1600"/>
              <a:buChar char="■"/>
            </a:pPr>
            <a:r>
              <a:rPr lang="en" sz="1600">
                <a:solidFill>
                  <a:srgbClr val="000000"/>
                </a:solidFill>
              </a:rPr>
              <a:t>9 very likely</a:t>
            </a:r>
            <a:endParaRPr sz="1600">
              <a:solidFill>
                <a:srgbClr val="000000"/>
              </a:solidFill>
            </a:endParaRPr>
          </a:p>
          <a:p>
            <a:pPr marL="914400" lvl="1" indent="-330200" algn="l" rtl="0">
              <a:spcBef>
                <a:spcPts val="0"/>
              </a:spcBef>
              <a:spcAft>
                <a:spcPts val="0"/>
              </a:spcAft>
              <a:buClr>
                <a:srgbClr val="000000"/>
              </a:buClr>
              <a:buSzPts val="1600"/>
              <a:buChar char="■"/>
            </a:pPr>
            <a:r>
              <a:rPr lang="en" sz="1600">
                <a:solidFill>
                  <a:srgbClr val="000000"/>
                </a:solidFill>
              </a:rPr>
              <a:t>72 very unlikely</a:t>
            </a:r>
            <a:endParaRPr sz="1600">
              <a:solidFill>
                <a:srgbClr val="000000"/>
              </a:solidFill>
            </a:endParaRPr>
          </a:p>
          <a:p>
            <a:pPr marL="457200" lvl="0" indent="0" algn="l" rtl="0">
              <a:lnSpc>
                <a:spcPct val="115000"/>
              </a:lnSpc>
              <a:spcBef>
                <a:spcPts val="0"/>
              </a:spcBef>
              <a:spcAft>
                <a:spcPts val="160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solidFill>
                  <a:srgbClr val="000000"/>
                </a:solidFill>
              </a:rPr>
              <a:t> Favorite Current NBA Players</a:t>
            </a:r>
            <a:endParaRPr>
              <a:solidFill>
                <a:srgbClr val="000000"/>
              </a:solidFill>
            </a:endParaRPr>
          </a:p>
        </p:txBody>
      </p:sp>
      <p:pic>
        <p:nvPicPr>
          <p:cNvPr id="134" name="Google Shape;134;p24"/>
          <p:cNvPicPr preferRelativeResize="0"/>
          <p:nvPr/>
        </p:nvPicPr>
        <p:blipFill rotWithShape="1">
          <a:blip r:embed="rId3">
            <a:alphaModFix/>
          </a:blip>
          <a:srcRect/>
          <a:stretch/>
        </p:blipFill>
        <p:spPr>
          <a:xfrm>
            <a:off x="1651029" y="1080425"/>
            <a:ext cx="5946550" cy="3560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 NBA Bubble </a:t>
            </a:r>
            <a:endParaRPr/>
          </a:p>
        </p:txBody>
      </p:sp>
      <p:sp>
        <p:nvSpPr>
          <p:cNvPr id="140" name="Google Shape;140;p2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000000"/>
              </a:buClr>
              <a:buSzPts val="1800"/>
              <a:buChar char="●"/>
            </a:pPr>
            <a:r>
              <a:rPr lang="en">
                <a:solidFill>
                  <a:srgbClr val="000000"/>
                </a:solidFill>
              </a:rPr>
              <a:t>The NBA bubble offered some new features. They included:</a:t>
            </a:r>
            <a:endParaRPr>
              <a:solidFill>
                <a:srgbClr val="000000"/>
              </a:solidFill>
            </a:endParaRPr>
          </a:p>
          <a:p>
            <a:pPr marL="914400" lvl="0" indent="-342900" algn="l" rtl="0">
              <a:lnSpc>
                <a:spcPct val="115000"/>
              </a:lnSpc>
              <a:spcBef>
                <a:spcPts val="0"/>
              </a:spcBef>
              <a:spcAft>
                <a:spcPts val="0"/>
              </a:spcAft>
              <a:buClr>
                <a:srgbClr val="000000"/>
              </a:buClr>
              <a:buSzPts val="1800"/>
              <a:buChar char="■"/>
            </a:pPr>
            <a:r>
              <a:rPr lang="en" sz="1800">
                <a:solidFill>
                  <a:srgbClr val="000000"/>
                </a:solidFill>
              </a:rPr>
              <a:t>New camera angles, mic’d up players, player vlogs, podcasts, artificial crowd noise, virtual fans, virtual town halls, featuring the families of players inside the bubble, trivia, as well as focusing on social justice initiatives</a:t>
            </a:r>
            <a:endParaRPr>
              <a:solidFill>
                <a:srgbClr val="000000"/>
              </a:solidFill>
            </a:endParaRPr>
          </a:p>
          <a:p>
            <a:pPr marL="914400" lvl="0" indent="-342900" algn="l" rtl="0">
              <a:lnSpc>
                <a:spcPct val="115000"/>
              </a:lnSpc>
              <a:spcBef>
                <a:spcPts val="0"/>
              </a:spcBef>
              <a:spcAft>
                <a:spcPts val="0"/>
              </a:spcAft>
              <a:buClr>
                <a:srgbClr val="000000"/>
              </a:buClr>
              <a:buSzPts val="1800"/>
              <a:buChar char="■"/>
            </a:pPr>
            <a:r>
              <a:rPr lang="en">
                <a:solidFill>
                  <a:srgbClr val="000000"/>
                </a:solidFill>
              </a:rPr>
              <a:t>Of the various responses, many</a:t>
            </a:r>
            <a:r>
              <a:rPr lang="en" sz="1800">
                <a:solidFill>
                  <a:srgbClr val="000000"/>
                </a:solidFill>
              </a:rPr>
              <a:t> of these had positive reactions from fans who watched the NBA bubble. </a:t>
            </a:r>
            <a:endParaRPr sz="1800">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6"/>
          <p:cNvSpPr txBox="1">
            <a:spLocks noGrp="1"/>
          </p:cNvSpPr>
          <p:nvPr>
            <p:ph type="title"/>
          </p:nvPr>
        </p:nvSpPr>
        <p:spPr>
          <a:xfrm>
            <a:off x="311700" y="245450"/>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1800">
                <a:solidFill>
                  <a:srgbClr val="000000"/>
                </a:solidFill>
              </a:rPr>
              <a:t>Please offer your feelings on each of the following aspects of the summer 2020 NBA experience</a:t>
            </a:r>
            <a:r>
              <a:rPr lang="en">
                <a:solidFill>
                  <a:srgbClr val="000000"/>
                </a:solidFill>
              </a:rPr>
              <a:t>: </a:t>
            </a:r>
            <a:endParaRPr>
              <a:solidFill>
                <a:srgbClr val="000000"/>
              </a:solidFill>
            </a:endParaRPr>
          </a:p>
        </p:txBody>
      </p:sp>
      <p:pic>
        <p:nvPicPr>
          <p:cNvPr id="146" name="Google Shape;146;p26"/>
          <p:cNvPicPr preferRelativeResize="0"/>
          <p:nvPr/>
        </p:nvPicPr>
        <p:blipFill rotWithShape="1">
          <a:blip r:embed="rId3">
            <a:alphaModFix/>
          </a:blip>
          <a:srcRect/>
          <a:stretch/>
        </p:blipFill>
        <p:spPr>
          <a:xfrm>
            <a:off x="0" y="1079500"/>
            <a:ext cx="9144001" cy="3637650"/>
          </a:xfrm>
          <a:prstGeom prst="rect">
            <a:avLst/>
          </a:prstGeom>
          <a:noFill/>
          <a:ln>
            <a:noFill/>
          </a:ln>
        </p:spPr>
      </p:pic>
      <p:sp>
        <p:nvSpPr>
          <p:cNvPr id="147" name="Google Shape;147;p26"/>
          <p:cNvSpPr txBox="1"/>
          <p:nvPr/>
        </p:nvSpPr>
        <p:spPr>
          <a:xfrm>
            <a:off x="4287725" y="1185600"/>
            <a:ext cx="579300" cy="1605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solidFill>
                  <a:srgbClr val="000000"/>
                </a:solidFill>
              </a:rPr>
              <a:t>Recommendations</a:t>
            </a:r>
            <a:endParaRPr>
              <a:solidFill>
                <a:srgbClr val="000000"/>
              </a:solidFill>
            </a:endParaRPr>
          </a:p>
        </p:txBody>
      </p:sp>
      <p:sp>
        <p:nvSpPr>
          <p:cNvPr id="153" name="Google Shape;153;p2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rgbClr val="000000"/>
              </a:buClr>
              <a:buSzPts val="2000"/>
              <a:buChar char="●"/>
            </a:pPr>
            <a:r>
              <a:rPr lang="en" sz="2000">
                <a:solidFill>
                  <a:srgbClr val="000000"/>
                </a:solidFill>
              </a:rPr>
              <a:t>NBA Bubble</a:t>
            </a:r>
            <a:endParaRPr sz="2000">
              <a:solidFill>
                <a:srgbClr val="000000"/>
              </a:solidFill>
            </a:endParaRPr>
          </a:p>
          <a:p>
            <a:pPr marL="457200" lvl="0" indent="-355600" algn="l" rtl="0">
              <a:lnSpc>
                <a:spcPct val="115000"/>
              </a:lnSpc>
              <a:spcBef>
                <a:spcPts val="0"/>
              </a:spcBef>
              <a:spcAft>
                <a:spcPts val="0"/>
              </a:spcAft>
              <a:buClr>
                <a:srgbClr val="000000"/>
              </a:buClr>
              <a:buSzPts val="2000"/>
              <a:buChar char="●"/>
            </a:pPr>
            <a:r>
              <a:rPr lang="en" sz="2000">
                <a:solidFill>
                  <a:srgbClr val="000000"/>
                </a:solidFill>
              </a:rPr>
              <a:t>Social Media</a:t>
            </a:r>
            <a:endParaRPr sz="2000">
              <a:solidFill>
                <a:srgbClr val="000000"/>
              </a:solidFill>
            </a:endParaRPr>
          </a:p>
          <a:p>
            <a:pPr marL="457200" lvl="0" indent="-355600" algn="l" rtl="0">
              <a:lnSpc>
                <a:spcPct val="115000"/>
              </a:lnSpc>
              <a:spcBef>
                <a:spcPts val="0"/>
              </a:spcBef>
              <a:spcAft>
                <a:spcPts val="0"/>
              </a:spcAft>
              <a:buClr>
                <a:srgbClr val="000000"/>
              </a:buClr>
              <a:buSzPts val="2000"/>
              <a:buChar char="●"/>
            </a:pPr>
            <a:r>
              <a:rPr lang="en" sz="2000">
                <a:solidFill>
                  <a:srgbClr val="000000"/>
                </a:solidFill>
              </a:rPr>
              <a:t>Marketing Tactics</a:t>
            </a:r>
            <a:endParaRPr sz="2000">
              <a:solidFill>
                <a:srgbClr val="000000"/>
              </a:solidFill>
            </a:endParaRPr>
          </a:p>
          <a:p>
            <a:pPr marL="457200" lvl="0" indent="-355600" algn="l" rtl="0">
              <a:lnSpc>
                <a:spcPct val="115000"/>
              </a:lnSpc>
              <a:spcBef>
                <a:spcPts val="0"/>
              </a:spcBef>
              <a:spcAft>
                <a:spcPts val="0"/>
              </a:spcAft>
              <a:buClr>
                <a:srgbClr val="000000"/>
              </a:buClr>
              <a:buSzPts val="2000"/>
              <a:buChar char="●"/>
            </a:pPr>
            <a:r>
              <a:rPr lang="en" sz="2000">
                <a:solidFill>
                  <a:srgbClr val="000000"/>
                </a:solidFill>
              </a:rPr>
              <a:t>Player Vlogs</a:t>
            </a:r>
            <a:endParaRPr sz="2000">
              <a:solidFill>
                <a:srgbClr val="000000"/>
              </a:solidFill>
            </a:endParaRPr>
          </a:p>
          <a:p>
            <a:pPr marL="457200" lvl="0" indent="0" algn="l" rtl="0">
              <a:lnSpc>
                <a:spcPct val="115000"/>
              </a:lnSpc>
              <a:spcBef>
                <a:spcPts val="1600"/>
              </a:spcBef>
              <a:spcAft>
                <a:spcPts val="1600"/>
              </a:spcAft>
              <a:buNone/>
            </a:pPr>
            <a:endParaRPr sz="2000">
              <a:solidFill>
                <a:srgbClr val="000000"/>
              </a:solidFill>
            </a:endParaRPr>
          </a:p>
        </p:txBody>
      </p:sp>
      <p:pic>
        <p:nvPicPr>
          <p:cNvPr id="154" name="Google Shape;154;p27"/>
          <p:cNvPicPr preferRelativeResize="0"/>
          <p:nvPr/>
        </p:nvPicPr>
        <p:blipFill>
          <a:blip r:embed="rId3">
            <a:alphaModFix/>
          </a:blip>
          <a:stretch>
            <a:fillRect/>
          </a:stretch>
        </p:blipFill>
        <p:spPr>
          <a:xfrm>
            <a:off x="5717425" y="81225"/>
            <a:ext cx="3155050" cy="1766825"/>
          </a:xfrm>
          <a:prstGeom prst="rect">
            <a:avLst/>
          </a:prstGeom>
          <a:noFill/>
          <a:ln>
            <a:noFill/>
          </a:ln>
        </p:spPr>
      </p:pic>
      <p:pic>
        <p:nvPicPr>
          <p:cNvPr id="155" name="Google Shape;155;p27"/>
          <p:cNvPicPr preferRelativeResize="0"/>
          <p:nvPr/>
        </p:nvPicPr>
        <p:blipFill>
          <a:blip r:embed="rId4">
            <a:alphaModFix/>
          </a:blip>
          <a:stretch>
            <a:fillRect/>
          </a:stretch>
        </p:blipFill>
        <p:spPr>
          <a:xfrm>
            <a:off x="6235725" y="2654975"/>
            <a:ext cx="2636750" cy="2400950"/>
          </a:xfrm>
          <a:prstGeom prst="rect">
            <a:avLst/>
          </a:prstGeom>
          <a:noFill/>
          <a:ln>
            <a:noFill/>
          </a:ln>
        </p:spPr>
      </p:pic>
      <p:pic>
        <p:nvPicPr>
          <p:cNvPr id="156" name="Google Shape;156;p27"/>
          <p:cNvPicPr preferRelativeResize="0"/>
          <p:nvPr/>
        </p:nvPicPr>
        <p:blipFill>
          <a:blip r:embed="rId5">
            <a:alphaModFix/>
          </a:blip>
          <a:stretch>
            <a:fillRect/>
          </a:stretch>
        </p:blipFill>
        <p:spPr>
          <a:xfrm>
            <a:off x="4041726" y="1543451"/>
            <a:ext cx="2343325" cy="2343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NBA Bubble</a:t>
            </a:r>
            <a:endParaRPr/>
          </a:p>
        </p:txBody>
      </p:sp>
      <p:sp>
        <p:nvSpPr>
          <p:cNvPr id="162" name="Google Shape;162;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000000"/>
              </a:buClr>
              <a:buSzPts val="1800"/>
              <a:buChar char="●"/>
            </a:pPr>
            <a:r>
              <a:rPr lang="en">
                <a:solidFill>
                  <a:srgbClr val="000000"/>
                </a:solidFill>
              </a:rPr>
              <a:t>Utilizing tactics from the NBA bubble that had positive responses for future seasons</a:t>
            </a:r>
            <a:endParaRPr>
              <a:solidFill>
                <a:srgbClr val="000000"/>
              </a:solidFill>
            </a:endParaRPr>
          </a:p>
          <a:p>
            <a:pPr marL="914400" lvl="1" indent="-342900" algn="l" rtl="0">
              <a:lnSpc>
                <a:spcPct val="115000"/>
              </a:lnSpc>
              <a:spcBef>
                <a:spcPts val="0"/>
              </a:spcBef>
              <a:spcAft>
                <a:spcPts val="0"/>
              </a:spcAft>
              <a:buClr>
                <a:srgbClr val="000000"/>
              </a:buClr>
              <a:buSzPts val="1800"/>
              <a:buChar char="■"/>
            </a:pPr>
            <a:r>
              <a:rPr lang="en" sz="1800">
                <a:solidFill>
                  <a:srgbClr val="000000"/>
                </a:solidFill>
              </a:rPr>
              <a:t>Artificial crowd noise and virtual fans </a:t>
            </a:r>
            <a:endParaRPr sz="1800">
              <a:solidFill>
                <a:srgbClr val="000000"/>
              </a:solidFill>
            </a:endParaRPr>
          </a:p>
          <a:p>
            <a:pPr marL="914400" lvl="1" indent="-342900" algn="l" rtl="0">
              <a:lnSpc>
                <a:spcPct val="115000"/>
              </a:lnSpc>
              <a:spcBef>
                <a:spcPts val="0"/>
              </a:spcBef>
              <a:spcAft>
                <a:spcPts val="0"/>
              </a:spcAft>
              <a:buClr>
                <a:srgbClr val="000000"/>
              </a:buClr>
              <a:buSzPts val="1800"/>
              <a:buChar char="■"/>
            </a:pPr>
            <a:r>
              <a:rPr lang="en" sz="1800">
                <a:solidFill>
                  <a:srgbClr val="000000"/>
                </a:solidFill>
              </a:rPr>
              <a:t>Podcasts, trivia, and player vlogs </a:t>
            </a:r>
            <a:endParaRPr sz="1800">
              <a:solidFill>
                <a:srgbClr val="000000"/>
              </a:solidFill>
            </a:endParaRPr>
          </a:p>
          <a:p>
            <a:pPr marL="914400" lvl="1" indent="-342900" algn="l" rtl="0">
              <a:lnSpc>
                <a:spcPct val="115000"/>
              </a:lnSpc>
              <a:spcBef>
                <a:spcPts val="0"/>
              </a:spcBef>
              <a:spcAft>
                <a:spcPts val="0"/>
              </a:spcAft>
              <a:buClr>
                <a:srgbClr val="000000"/>
              </a:buClr>
              <a:buSzPts val="1800"/>
              <a:buChar char="■"/>
            </a:pPr>
            <a:r>
              <a:rPr lang="en" sz="1800">
                <a:solidFill>
                  <a:srgbClr val="000000"/>
                </a:solidFill>
              </a:rPr>
              <a:t>Players should get mic’d up</a:t>
            </a:r>
            <a:endParaRPr sz="1800">
              <a:solidFill>
                <a:srgbClr val="000000"/>
              </a:solidFill>
            </a:endParaRPr>
          </a:p>
          <a:p>
            <a:pPr marL="914400" lvl="1" indent="-342900" algn="l" rtl="0">
              <a:lnSpc>
                <a:spcPct val="115000"/>
              </a:lnSpc>
              <a:spcBef>
                <a:spcPts val="0"/>
              </a:spcBef>
              <a:spcAft>
                <a:spcPts val="0"/>
              </a:spcAft>
              <a:buClr>
                <a:srgbClr val="000000"/>
              </a:buClr>
              <a:buSzPts val="1800"/>
              <a:buChar char="■"/>
            </a:pPr>
            <a:r>
              <a:rPr lang="en" sz="1800">
                <a:solidFill>
                  <a:srgbClr val="000000"/>
                </a:solidFill>
              </a:rPr>
              <a:t>Various camera angles </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Social Media</a:t>
            </a:r>
            <a:endParaRPr/>
          </a:p>
        </p:txBody>
      </p:sp>
      <p:sp>
        <p:nvSpPr>
          <p:cNvPr id="168" name="Google Shape;168;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n">
                <a:solidFill>
                  <a:srgbClr val="000000"/>
                </a:solidFill>
              </a:rPr>
              <a:t>Instagram and Twitter</a:t>
            </a:r>
            <a:endParaRPr>
              <a:solidFill>
                <a:srgbClr val="000000"/>
              </a:solidFill>
            </a:endParaRPr>
          </a:p>
          <a:p>
            <a:pPr marL="914400" lvl="1" indent="-342900" algn="l" rtl="0">
              <a:spcBef>
                <a:spcPts val="0"/>
              </a:spcBef>
              <a:spcAft>
                <a:spcPts val="0"/>
              </a:spcAft>
              <a:buClr>
                <a:srgbClr val="000000"/>
              </a:buClr>
              <a:buSzPts val="1800"/>
              <a:buChar char="■"/>
            </a:pPr>
            <a:r>
              <a:rPr lang="en" sz="1800">
                <a:solidFill>
                  <a:srgbClr val="000000"/>
                </a:solidFill>
              </a:rPr>
              <a:t>Instagram</a:t>
            </a:r>
            <a:endParaRPr sz="1800">
              <a:solidFill>
                <a:srgbClr val="000000"/>
              </a:solidFill>
            </a:endParaRPr>
          </a:p>
          <a:p>
            <a:pPr marL="1371600" lvl="2" indent="-342900" algn="l" rtl="0">
              <a:spcBef>
                <a:spcPts val="0"/>
              </a:spcBef>
              <a:spcAft>
                <a:spcPts val="0"/>
              </a:spcAft>
              <a:buClr>
                <a:srgbClr val="000000"/>
              </a:buClr>
              <a:buSzPts val="1800"/>
              <a:buChar char="■"/>
            </a:pPr>
            <a:r>
              <a:rPr lang="en" sz="1800">
                <a:solidFill>
                  <a:srgbClr val="000000"/>
                </a:solidFill>
              </a:rPr>
              <a:t>Use interactive stories </a:t>
            </a:r>
            <a:endParaRPr sz="1800">
              <a:solidFill>
                <a:srgbClr val="000000"/>
              </a:solidFill>
            </a:endParaRPr>
          </a:p>
          <a:p>
            <a:pPr marL="1371600" lvl="2" indent="-342900" algn="l" rtl="0">
              <a:spcBef>
                <a:spcPts val="0"/>
              </a:spcBef>
              <a:spcAft>
                <a:spcPts val="0"/>
              </a:spcAft>
              <a:buClr>
                <a:srgbClr val="000000"/>
              </a:buClr>
              <a:buSzPts val="1800"/>
              <a:buChar char="■"/>
            </a:pPr>
            <a:r>
              <a:rPr lang="en" sz="1800">
                <a:solidFill>
                  <a:srgbClr val="000000"/>
                </a:solidFill>
              </a:rPr>
              <a:t>Tag merchandise in the posts using the business feature</a:t>
            </a:r>
            <a:endParaRPr sz="1800">
              <a:solidFill>
                <a:srgbClr val="000000"/>
              </a:solidFill>
            </a:endParaRPr>
          </a:p>
          <a:p>
            <a:pPr marL="914400" lvl="1" indent="-342900" algn="l" rtl="0">
              <a:spcBef>
                <a:spcPts val="0"/>
              </a:spcBef>
              <a:spcAft>
                <a:spcPts val="0"/>
              </a:spcAft>
              <a:buClr>
                <a:srgbClr val="000000"/>
              </a:buClr>
              <a:buSzPts val="1800"/>
              <a:buChar char="■"/>
            </a:pPr>
            <a:r>
              <a:rPr lang="en" sz="1800">
                <a:solidFill>
                  <a:srgbClr val="000000"/>
                </a:solidFill>
              </a:rPr>
              <a:t>Twitter</a:t>
            </a:r>
            <a:endParaRPr sz="1800">
              <a:solidFill>
                <a:srgbClr val="000000"/>
              </a:solidFill>
            </a:endParaRPr>
          </a:p>
          <a:p>
            <a:pPr marL="1371600" lvl="2" indent="-342900" algn="l" rtl="0">
              <a:spcBef>
                <a:spcPts val="0"/>
              </a:spcBef>
              <a:spcAft>
                <a:spcPts val="0"/>
              </a:spcAft>
              <a:buClr>
                <a:srgbClr val="000000"/>
              </a:buClr>
              <a:buSzPts val="1800"/>
              <a:buChar char="■"/>
            </a:pPr>
            <a:r>
              <a:rPr lang="en" sz="1800">
                <a:solidFill>
                  <a:srgbClr val="000000"/>
                </a:solidFill>
              </a:rPr>
              <a:t>Encourage more engagement during off-season</a:t>
            </a:r>
            <a:endParaRPr sz="1800">
              <a:solidFill>
                <a:srgbClr val="000000"/>
              </a:solidFill>
            </a:endParaRPr>
          </a:p>
          <a:p>
            <a:pPr marL="1371600" lvl="2" indent="-342900" algn="l" rtl="0">
              <a:spcBef>
                <a:spcPts val="0"/>
              </a:spcBef>
              <a:spcAft>
                <a:spcPts val="0"/>
              </a:spcAft>
              <a:buClr>
                <a:srgbClr val="000000"/>
              </a:buClr>
              <a:buSzPts val="1800"/>
              <a:buChar char="■"/>
            </a:pPr>
            <a:r>
              <a:rPr lang="en" sz="1800">
                <a:solidFill>
                  <a:srgbClr val="000000"/>
                </a:solidFill>
              </a:rPr>
              <a:t>Avoid using threads for posts</a:t>
            </a:r>
            <a:endParaRPr sz="1800">
              <a:solidFill>
                <a:srgbClr val="000000"/>
              </a:solidFill>
            </a:endParaRPr>
          </a:p>
          <a:p>
            <a:pPr marL="1371600" lvl="2" indent="-342900" algn="l" rtl="0">
              <a:spcBef>
                <a:spcPts val="0"/>
              </a:spcBef>
              <a:spcAft>
                <a:spcPts val="0"/>
              </a:spcAft>
              <a:buClr>
                <a:srgbClr val="000000"/>
              </a:buClr>
              <a:buSzPts val="1800"/>
              <a:buChar char="■"/>
            </a:pPr>
            <a:r>
              <a:rPr lang="en" sz="1800">
                <a:solidFill>
                  <a:srgbClr val="000000"/>
                </a:solidFill>
              </a:rPr>
              <a:t>Encourage the players to retweet 76ers posts</a:t>
            </a:r>
            <a:endParaRPr sz="1800">
              <a:solidFill>
                <a:srgbClr val="000000"/>
              </a:solidFill>
            </a:endParaRPr>
          </a:p>
          <a:p>
            <a:pPr marL="1371600" lvl="2" indent="-342900" algn="l" rtl="0">
              <a:spcBef>
                <a:spcPts val="0"/>
              </a:spcBef>
              <a:spcAft>
                <a:spcPts val="0"/>
              </a:spcAft>
              <a:buClr>
                <a:srgbClr val="000000"/>
              </a:buClr>
              <a:buSzPts val="1800"/>
              <a:buChar char="■"/>
            </a:pPr>
            <a:r>
              <a:rPr lang="en" sz="1800">
                <a:solidFill>
                  <a:srgbClr val="000000"/>
                </a:solidFill>
              </a:rPr>
              <a:t>Utilize popularity of video edits and action shots from games as well as photoshoots</a:t>
            </a:r>
            <a:endParaRPr sz="1800">
              <a:solidFill>
                <a:srgbClr val="000000"/>
              </a:solidFill>
            </a:endParaRPr>
          </a:p>
          <a:p>
            <a:pPr marL="1371600" lvl="0" indent="0" algn="l" rtl="0">
              <a:spcBef>
                <a:spcPts val="0"/>
              </a:spcBef>
              <a:spcAft>
                <a:spcPts val="0"/>
              </a:spcAft>
              <a:buNone/>
            </a:pPr>
            <a:endParaRPr sz="1800">
              <a:solidFill>
                <a:srgbClr val="0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a:t>Marketing Tactics</a:t>
            </a:r>
            <a:endParaRPr/>
          </a:p>
        </p:txBody>
      </p:sp>
      <p:sp>
        <p:nvSpPr>
          <p:cNvPr id="174" name="Google Shape;174;p3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Clr>
                <a:schemeClr val="dk1"/>
              </a:buClr>
              <a:buSzPts val="1800"/>
              <a:buChar char="●"/>
            </a:pPr>
            <a:r>
              <a:rPr lang="en">
                <a:solidFill>
                  <a:schemeClr val="dk1"/>
                </a:solidFill>
              </a:rPr>
              <a:t>Joel Embiid and Ben Simmons are the 76er’s most popular players on the roster, therefore marketing them more heavily could add to more fan engagement. </a:t>
            </a:r>
            <a:endParaRPr>
              <a:solidFill>
                <a:schemeClr val="dk1"/>
              </a:solidFill>
            </a:endParaRPr>
          </a:p>
          <a:p>
            <a:pPr marL="457200" lvl="0" indent="-342900" algn="l" rtl="0">
              <a:lnSpc>
                <a:spcPct val="200000"/>
              </a:lnSpc>
              <a:spcBef>
                <a:spcPts val="0"/>
              </a:spcBef>
              <a:spcAft>
                <a:spcPts val="0"/>
              </a:spcAft>
              <a:buClr>
                <a:schemeClr val="dk1"/>
              </a:buClr>
              <a:buSzPts val="1800"/>
              <a:buChar char="●"/>
            </a:pPr>
            <a:r>
              <a:rPr lang="en">
                <a:solidFill>
                  <a:schemeClr val="dk1"/>
                </a:solidFill>
              </a:rPr>
              <a:t>A handful of players post Vlogs, it could be in the teams best interest to put forward those medias for more engagement </a:t>
            </a:r>
            <a:endParaRPr>
              <a:solidFill>
                <a:schemeClr val="dk1"/>
              </a:solidFill>
            </a:endParaRPr>
          </a:p>
          <a:p>
            <a:pPr marL="0" lvl="0" indent="0" algn="l" rtl="0">
              <a:lnSpc>
                <a:spcPct val="200000"/>
              </a:lnSpc>
              <a:spcBef>
                <a:spcPts val="0"/>
              </a:spcBef>
              <a:spcAft>
                <a:spcPts val="0"/>
              </a:spcAft>
              <a:buNone/>
            </a:pP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Matisse Thybulle Vlogs</a:t>
            </a:r>
            <a:endParaRPr/>
          </a:p>
        </p:txBody>
      </p:sp>
      <p:sp>
        <p:nvSpPr>
          <p:cNvPr id="180" name="Google Shape;180;p31"/>
          <p:cNvSpPr txBox="1">
            <a:spLocks noGrp="1"/>
          </p:cNvSpPr>
          <p:nvPr>
            <p:ph type="body" idx="1"/>
          </p:nvPr>
        </p:nvSpPr>
        <p:spPr>
          <a:xfrm>
            <a:off x="311700" y="1183150"/>
            <a:ext cx="6457800" cy="3469500"/>
          </a:xfrm>
          <a:prstGeom prst="rect">
            <a:avLst/>
          </a:prstGeom>
        </p:spPr>
        <p:txBody>
          <a:bodyPr spcFirstLastPara="1" wrap="square" lIns="91425" tIns="91425" rIns="91425" bIns="91425" anchor="t" anchorCtr="0">
            <a:noAutofit/>
          </a:bodyPr>
          <a:lstStyle/>
          <a:p>
            <a:pPr marL="457200" lvl="0" indent="-361950" algn="l" rtl="0">
              <a:lnSpc>
                <a:spcPct val="150000"/>
              </a:lnSpc>
              <a:spcBef>
                <a:spcPts val="0"/>
              </a:spcBef>
              <a:spcAft>
                <a:spcPts val="0"/>
              </a:spcAft>
              <a:buClr>
                <a:srgbClr val="000000"/>
              </a:buClr>
              <a:buSzPts val="2100"/>
              <a:buChar char="●"/>
            </a:pPr>
            <a:r>
              <a:rPr lang="en" sz="2100">
                <a:solidFill>
                  <a:srgbClr val="000000"/>
                </a:solidFill>
              </a:rPr>
              <a:t>Vlogs popularity increased in the bubble</a:t>
            </a:r>
            <a:endParaRPr sz="2100">
              <a:solidFill>
                <a:srgbClr val="000000"/>
              </a:solidFill>
            </a:endParaRPr>
          </a:p>
          <a:p>
            <a:pPr marL="914400" lvl="1" indent="-342900" algn="l" rtl="0">
              <a:lnSpc>
                <a:spcPct val="150000"/>
              </a:lnSpc>
              <a:spcBef>
                <a:spcPts val="0"/>
              </a:spcBef>
              <a:spcAft>
                <a:spcPts val="0"/>
              </a:spcAft>
              <a:buClr>
                <a:srgbClr val="000000"/>
              </a:buClr>
              <a:buSzPts val="1800"/>
              <a:buChar char="■"/>
            </a:pPr>
            <a:r>
              <a:rPr lang="en" sz="1800">
                <a:solidFill>
                  <a:srgbClr val="000000"/>
                </a:solidFill>
              </a:rPr>
              <a:t>Lack of media members (Pickman, 2020)</a:t>
            </a:r>
            <a:endParaRPr sz="1800">
              <a:solidFill>
                <a:srgbClr val="000000"/>
              </a:solidFill>
            </a:endParaRPr>
          </a:p>
          <a:p>
            <a:pPr marL="457200" lvl="0" indent="-361950" algn="l" rtl="0">
              <a:lnSpc>
                <a:spcPct val="150000"/>
              </a:lnSpc>
              <a:spcBef>
                <a:spcPts val="0"/>
              </a:spcBef>
              <a:spcAft>
                <a:spcPts val="0"/>
              </a:spcAft>
              <a:buClr>
                <a:srgbClr val="000000"/>
              </a:buClr>
              <a:buSzPts val="2100"/>
              <a:buChar char="●"/>
            </a:pPr>
            <a:r>
              <a:rPr lang="en" sz="2100">
                <a:solidFill>
                  <a:srgbClr val="000000"/>
                </a:solidFill>
              </a:rPr>
              <a:t>Matisse’s vlogs very popular among fans</a:t>
            </a:r>
            <a:endParaRPr sz="2100">
              <a:solidFill>
                <a:srgbClr val="000000"/>
              </a:solidFill>
            </a:endParaRPr>
          </a:p>
          <a:p>
            <a:pPr marL="457200" lvl="0" indent="-361950" algn="l" rtl="0">
              <a:lnSpc>
                <a:spcPct val="150000"/>
              </a:lnSpc>
              <a:spcBef>
                <a:spcPts val="0"/>
              </a:spcBef>
              <a:spcAft>
                <a:spcPts val="0"/>
              </a:spcAft>
              <a:buClr>
                <a:srgbClr val="000000"/>
              </a:buClr>
              <a:buSzPts val="2100"/>
              <a:buChar char="●"/>
            </a:pPr>
            <a:r>
              <a:rPr lang="en" sz="2100">
                <a:solidFill>
                  <a:srgbClr val="000000"/>
                </a:solidFill>
              </a:rPr>
              <a:t>Recommendation: promote and sponsor Matisse’s content</a:t>
            </a:r>
            <a:endParaRPr sz="2100">
              <a:solidFill>
                <a:srgbClr val="000000"/>
              </a:solidFill>
            </a:endParaRPr>
          </a:p>
        </p:txBody>
      </p:sp>
      <p:pic>
        <p:nvPicPr>
          <p:cNvPr id="181" name="Google Shape;181;p31"/>
          <p:cNvPicPr preferRelativeResize="0"/>
          <p:nvPr/>
        </p:nvPicPr>
        <p:blipFill>
          <a:blip r:embed="rId3">
            <a:alphaModFix/>
          </a:blip>
          <a:stretch>
            <a:fillRect/>
          </a:stretch>
        </p:blipFill>
        <p:spPr>
          <a:xfrm>
            <a:off x="6199025" y="2198525"/>
            <a:ext cx="2944974" cy="29449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006BB6"/>
            </a:gs>
            <a:gs pos="68000">
              <a:schemeClr val="lt1"/>
            </a:gs>
            <a:gs pos="81000">
              <a:srgbClr val="E1EAF4"/>
            </a:gs>
            <a:gs pos="100000">
              <a:srgbClr val="ED174C"/>
            </a:gs>
          </a:gsLst>
          <a:lin ang="5400000" scaled="0"/>
        </a:gradFill>
        <a:effectLst/>
      </p:bgPr>
    </p:bg>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solidFill>
                  <a:srgbClr val="000000"/>
                </a:solidFill>
              </a:rPr>
              <a:t>Opening</a:t>
            </a:r>
            <a:endParaRPr>
              <a:solidFill>
                <a:srgbClr val="000000"/>
              </a:solidFill>
            </a:endParaRPr>
          </a:p>
        </p:txBody>
      </p:sp>
      <p:sp>
        <p:nvSpPr>
          <p:cNvPr id="63" name="Google Shape;63;p14"/>
          <p:cNvSpPr txBox="1">
            <a:spLocks noGrp="1"/>
          </p:cNvSpPr>
          <p:nvPr>
            <p:ph type="body" idx="1"/>
          </p:nvPr>
        </p:nvSpPr>
        <p:spPr>
          <a:xfrm>
            <a:off x="311700" y="1152475"/>
            <a:ext cx="8520600" cy="195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Problem:</a:t>
            </a:r>
            <a:r>
              <a:rPr lang="en">
                <a:solidFill>
                  <a:schemeClr val="dk1"/>
                </a:solidFill>
              </a:rPr>
              <a:t> Need to increase engagement among 76er fans during the 2020-21 season</a:t>
            </a:r>
            <a:endParaRPr>
              <a:solidFill>
                <a:schemeClr val="dk1"/>
              </a:solidFill>
            </a:endParaRPr>
          </a:p>
          <a:p>
            <a:pPr marL="0" lvl="0" indent="0" algn="l" rtl="0">
              <a:spcBef>
                <a:spcPts val="1600"/>
              </a:spcBef>
              <a:spcAft>
                <a:spcPts val="0"/>
              </a:spcAft>
              <a:buNone/>
            </a:pPr>
            <a:r>
              <a:rPr lang="en" b="1">
                <a:solidFill>
                  <a:schemeClr val="dk1"/>
                </a:solidFill>
              </a:rPr>
              <a:t>Opportunity: </a:t>
            </a:r>
            <a:r>
              <a:rPr lang="en">
                <a:solidFill>
                  <a:schemeClr val="dk1"/>
                </a:solidFill>
              </a:rPr>
              <a:t>Use strategies and promotional elements from the NBA bubble to potentially increase engagement next season</a:t>
            </a:r>
            <a:endParaRPr>
              <a:solidFill>
                <a:schemeClr val="dk1"/>
              </a:solidFill>
            </a:endParaRPr>
          </a:p>
          <a:p>
            <a:pPr marL="0" lvl="0" indent="0" algn="l" rtl="0">
              <a:spcBef>
                <a:spcPts val="1600"/>
              </a:spcBef>
              <a:spcAft>
                <a:spcPts val="1600"/>
              </a:spcAft>
              <a:buNone/>
            </a:pPr>
            <a:endParaRPr>
              <a:solidFill>
                <a:srgbClr val="000000"/>
              </a:solidFill>
            </a:endParaRPr>
          </a:p>
        </p:txBody>
      </p:sp>
      <p:pic>
        <p:nvPicPr>
          <p:cNvPr id="64" name="Google Shape;64;p14"/>
          <p:cNvPicPr preferRelativeResize="0"/>
          <p:nvPr/>
        </p:nvPicPr>
        <p:blipFill>
          <a:blip r:embed="rId3">
            <a:alphaModFix/>
          </a:blip>
          <a:stretch>
            <a:fillRect/>
          </a:stretch>
        </p:blipFill>
        <p:spPr>
          <a:xfrm>
            <a:off x="6083096" y="3108475"/>
            <a:ext cx="3060902" cy="20350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Closing</a:t>
            </a:r>
            <a:endParaRPr/>
          </a:p>
        </p:txBody>
      </p:sp>
      <p:sp>
        <p:nvSpPr>
          <p:cNvPr id="187" name="Google Shape;187;p32"/>
          <p:cNvSpPr txBox="1">
            <a:spLocks noGrp="1"/>
          </p:cNvSpPr>
          <p:nvPr>
            <p:ph type="body" idx="1"/>
          </p:nvPr>
        </p:nvSpPr>
        <p:spPr>
          <a:xfrm>
            <a:off x="311700" y="1068575"/>
            <a:ext cx="8520600" cy="15798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000000"/>
              </a:buClr>
              <a:buSzPts val="1800"/>
              <a:buChar char="●"/>
            </a:pPr>
            <a:r>
              <a:rPr lang="en">
                <a:solidFill>
                  <a:srgbClr val="000000"/>
                </a:solidFill>
              </a:rPr>
              <a:t>Positively viewed bubble tactics</a:t>
            </a:r>
            <a:endParaRPr>
              <a:solidFill>
                <a:srgbClr val="000000"/>
              </a:solidFill>
            </a:endParaRPr>
          </a:p>
          <a:p>
            <a:pPr marL="457200" lvl="0" indent="-342900" algn="l" rtl="0">
              <a:lnSpc>
                <a:spcPct val="115000"/>
              </a:lnSpc>
              <a:spcBef>
                <a:spcPts val="0"/>
              </a:spcBef>
              <a:spcAft>
                <a:spcPts val="0"/>
              </a:spcAft>
              <a:buClr>
                <a:srgbClr val="000000"/>
              </a:buClr>
              <a:buSzPts val="1800"/>
              <a:buChar char="●"/>
            </a:pPr>
            <a:r>
              <a:rPr lang="en">
                <a:solidFill>
                  <a:srgbClr val="000000"/>
                </a:solidFill>
              </a:rPr>
              <a:t>Joel Embiid and Ben Simmons are biggest draws</a:t>
            </a:r>
            <a:endParaRPr>
              <a:solidFill>
                <a:srgbClr val="000000"/>
              </a:solidFill>
            </a:endParaRPr>
          </a:p>
          <a:p>
            <a:pPr marL="457200" lvl="0" indent="-342900" algn="l" rtl="0">
              <a:lnSpc>
                <a:spcPct val="115000"/>
              </a:lnSpc>
              <a:spcBef>
                <a:spcPts val="0"/>
              </a:spcBef>
              <a:spcAft>
                <a:spcPts val="0"/>
              </a:spcAft>
              <a:buClr>
                <a:srgbClr val="000000"/>
              </a:buClr>
              <a:buSzPts val="1800"/>
              <a:buChar char="●"/>
            </a:pPr>
            <a:r>
              <a:rPr lang="en">
                <a:solidFill>
                  <a:srgbClr val="000000"/>
                </a:solidFill>
              </a:rPr>
              <a:t>Matisse Thybulle’s YouTube Channel</a:t>
            </a:r>
            <a:endParaRPr>
              <a:solidFill>
                <a:srgbClr val="000000"/>
              </a:solidFill>
            </a:endParaRPr>
          </a:p>
          <a:p>
            <a:pPr marL="0" lvl="0" indent="0" algn="l" rtl="0">
              <a:lnSpc>
                <a:spcPct val="115000"/>
              </a:lnSpc>
              <a:spcBef>
                <a:spcPts val="1600"/>
              </a:spcBef>
              <a:spcAft>
                <a:spcPts val="1600"/>
              </a:spcAft>
              <a:buNone/>
            </a:pPr>
            <a:endParaRPr>
              <a:solidFill>
                <a:srgbClr val="000000"/>
              </a:solidFill>
            </a:endParaRPr>
          </a:p>
        </p:txBody>
      </p:sp>
      <p:pic>
        <p:nvPicPr>
          <p:cNvPr id="188" name="Google Shape;188;p32"/>
          <p:cNvPicPr preferRelativeResize="0"/>
          <p:nvPr/>
        </p:nvPicPr>
        <p:blipFill>
          <a:blip r:embed="rId3">
            <a:alphaModFix/>
          </a:blip>
          <a:stretch>
            <a:fillRect/>
          </a:stretch>
        </p:blipFill>
        <p:spPr>
          <a:xfrm>
            <a:off x="5337778" y="2273625"/>
            <a:ext cx="3806225" cy="2869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
        <p:nvSpPr>
          <p:cNvPr id="194" name="Google Shape;194;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57200" algn="l" rtl="0">
              <a:lnSpc>
                <a:spcPct val="200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McGee, JaVale. “JaVale McGee.” </a:t>
            </a:r>
            <a:r>
              <a:rPr lang="en" sz="1200" i="1">
                <a:solidFill>
                  <a:schemeClr val="dk1"/>
                </a:solidFill>
                <a:latin typeface="Times New Roman"/>
                <a:ea typeface="Times New Roman"/>
                <a:cs typeface="Times New Roman"/>
                <a:sym typeface="Times New Roman"/>
              </a:rPr>
              <a:t>YouTube</a:t>
            </a:r>
            <a:r>
              <a:rPr lang="en" sz="1200">
                <a:solidFill>
                  <a:schemeClr val="dk1"/>
                </a:solidFill>
                <a:latin typeface="Times New Roman"/>
                <a:ea typeface="Times New Roman"/>
                <a:cs typeface="Times New Roman"/>
                <a:sym typeface="Times New Roman"/>
              </a:rPr>
              <a:t>, YouTube, www.youtube.com/channel/UCNlhQwl2hGoMRRsQK722cTg. </a:t>
            </a:r>
            <a:endParaRPr sz="1200">
              <a:solidFill>
                <a:schemeClr val="dk1"/>
              </a:solidFill>
              <a:latin typeface="Times New Roman"/>
              <a:ea typeface="Times New Roman"/>
              <a:cs typeface="Times New Roman"/>
              <a:sym typeface="Times New Roman"/>
            </a:endParaRPr>
          </a:p>
          <a:p>
            <a:pPr marL="457200" lvl="0" indent="-457200" algn="l" rtl="0">
              <a:lnSpc>
                <a:spcPct val="200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Pickman, B. (2020, July 29). How the NBA Bubble Became a Content Hub for Players. Retrieved November 16, 2020, from https://www.si.com/nba/2020/07/29/nba-bubble-content-vlogs-matisse-thybulle-javale-mcgee</a:t>
            </a:r>
            <a:endParaRPr sz="1200">
              <a:solidFill>
                <a:schemeClr val="dk1"/>
              </a:solidFill>
              <a:latin typeface="Times New Roman"/>
              <a:ea typeface="Times New Roman"/>
              <a:cs typeface="Times New Roman"/>
              <a:sym typeface="Times New Roman"/>
            </a:endParaRPr>
          </a:p>
          <a:p>
            <a:pPr marL="457200" lvl="0" indent="-457200" algn="l" rtl="0">
              <a:lnSpc>
                <a:spcPct val="200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Thybulle, Matisse. “Matisse Thybulle.” </a:t>
            </a:r>
            <a:r>
              <a:rPr lang="en" sz="1200" i="1">
                <a:solidFill>
                  <a:schemeClr val="dk1"/>
                </a:solidFill>
                <a:latin typeface="Times New Roman"/>
                <a:ea typeface="Times New Roman"/>
                <a:cs typeface="Times New Roman"/>
                <a:sym typeface="Times New Roman"/>
              </a:rPr>
              <a:t>YouTube</a:t>
            </a:r>
            <a:r>
              <a:rPr lang="en" sz="1200">
                <a:solidFill>
                  <a:schemeClr val="dk1"/>
                </a:solidFill>
                <a:latin typeface="Times New Roman"/>
                <a:ea typeface="Times New Roman"/>
                <a:cs typeface="Times New Roman"/>
                <a:sym typeface="Times New Roman"/>
              </a:rPr>
              <a:t>, YouTube, www.youtube.com/c/Matisse/videos. </a:t>
            </a:r>
            <a:endParaRPr sz="1200">
              <a:solidFill>
                <a:schemeClr val="dk1"/>
              </a:solidFill>
              <a:latin typeface="Times New Roman"/>
              <a:ea typeface="Times New Roman"/>
              <a:cs typeface="Times New Roman"/>
              <a:sym typeface="Times New Roman"/>
            </a:endParaRPr>
          </a:p>
          <a:p>
            <a:pPr marL="457200" lvl="0" indent="-457200" algn="l" rtl="0">
              <a:lnSpc>
                <a:spcPct val="200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“Philadelphia 76ers Franchise Index.” </a:t>
            </a:r>
            <a:r>
              <a:rPr lang="en" sz="1200" i="1">
                <a:solidFill>
                  <a:schemeClr val="dk1"/>
                </a:solidFill>
                <a:latin typeface="Times New Roman"/>
                <a:ea typeface="Times New Roman"/>
                <a:cs typeface="Times New Roman"/>
                <a:sym typeface="Times New Roman"/>
              </a:rPr>
              <a:t>Basketball</a:t>
            </a:r>
            <a:r>
              <a:rPr lang="en" sz="1200">
                <a:solidFill>
                  <a:schemeClr val="dk1"/>
                </a:solidFill>
                <a:latin typeface="Times New Roman"/>
                <a:ea typeface="Times New Roman"/>
                <a:cs typeface="Times New Roman"/>
                <a:sym typeface="Times New Roman"/>
              </a:rPr>
              <a:t>, Sportrader, 20 Oct. 2020, 4:30, www.basketball-reference.com/teams/PHI/. </a:t>
            </a:r>
            <a:endParaRPr sz="1200">
              <a:solidFill>
                <a:schemeClr val="dk1"/>
              </a:solidFill>
              <a:latin typeface="Times New Roman"/>
              <a:ea typeface="Times New Roman"/>
              <a:cs typeface="Times New Roman"/>
              <a:sym typeface="Times New Roman"/>
            </a:endParaRPr>
          </a:p>
          <a:p>
            <a:pPr marL="457200" lvl="0" indent="-457200" algn="l" rtl="0">
              <a:lnSpc>
                <a:spcPct val="200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76ers, P. (2020, November 10). The threads. pic.twitter.com/mDf4Mvk2V3. Retrieved November 16, 2020, from https://twitter.com/sixers/status/1326208015016595458</a:t>
            </a:r>
            <a:endParaRPr sz="1200">
              <a:solidFill>
                <a:schemeClr val="dk1"/>
              </a:solidFill>
              <a:latin typeface="Times New Roman"/>
              <a:ea typeface="Times New Roman"/>
              <a:cs typeface="Times New Roman"/>
              <a:sym typeface="Times New Roman"/>
            </a:endParaRPr>
          </a:p>
          <a:p>
            <a:pPr marL="0" lvl="0" indent="0" algn="l" rtl="0">
              <a:lnSpc>
                <a:spcPct val="200000"/>
              </a:lnSpc>
              <a:spcBef>
                <a:spcPts val="1200"/>
              </a:spcBef>
              <a:spcAft>
                <a:spcPts val="1200"/>
              </a:spcAft>
              <a:buNone/>
            </a:pP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 </a:t>
            </a:r>
            <a:endParaRPr/>
          </a:p>
        </p:txBody>
      </p:sp>
      <p:sp>
        <p:nvSpPr>
          <p:cNvPr id="200" name="Google Shape;200;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57200" algn="l" rtl="0">
              <a:lnSpc>
                <a:spcPct val="200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76ers, P. (2020, November 10). 2020-21 City Edition </a:t>
            </a:r>
            <a:r>
              <a:rPr lang="en" sz="1200" i="1">
                <a:solidFill>
                  <a:schemeClr val="dk1"/>
                </a:solidFill>
                <a:latin typeface="Times New Roman"/>
                <a:ea typeface="Times New Roman"/>
                <a:cs typeface="Times New Roman"/>
                <a:sym typeface="Times New Roman"/>
              </a:rPr>
              <a:t>Built to reflect greatness</a:t>
            </a:r>
            <a:r>
              <a:rPr lang="en" sz="1200">
                <a:solidFill>
                  <a:schemeClr val="dk1"/>
                </a:solidFill>
                <a:latin typeface="Times New Roman"/>
                <a:ea typeface="Times New Roman"/>
                <a:cs typeface="Times New Roman"/>
                <a:sym typeface="Times New Roman"/>
              </a:rPr>
              <a:t>.Presented by @StubHub pic.twitter.com/nyE3gIuyZc. Retrieved November 16, 2020, from https://twitter.com/sixers/status/1326177795693801474</a:t>
            </a:r>
            <a:endParaRPr sz="1200">
              <a:solidFill>
                <a:schemeClr val="dk1"/>
              </a:solidFill>
              <a:latin typeface="Times New Roman"/>
              <a:ea typeface="Times New Roman"/>
              <a:cs typeface="Times New Roman"/>
              <a:sym typeface="Times New Roman"/>
            </a:endParaRPr>
          </a:p>
          <a:p>
            <a:pPr marL="457200" lvl="0" indent="-457200" algn="l" rtl="0">
              <a:lnSpc>
                <a:spcPct val="200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(2020, September 8). Retrieved November 16, 2020, from https://www.instagram.com/p/CE5JU5rh7PZ/</a:t>
            </a:r>
            <a:endParaRPr sz="1200">
              <a:solidFill>
                <a:schemeClr val="dk1"/>
              </a:solidFill>
              <a:latin typeface="Times New Roman"/>
              <a:ea typeface="Times New Roman"/>
              <a:cs typeface="Times New Roman"/>
              <a:sym typeface="Times New Roman"/>
            </a:endParaRPr>
          </a:p>
          <a:p>
            <a:pPr marL="457200" lvl="0" indent="-457200" algn="l" rtl="0">
              <a:lnSpc>
                <a:spcPct val="200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(2020, October 3). Retrieved November 16, 2020, from https://www.instagram.com/p/CF4koj_B77Z/</a:t>
            </a:r>
            <a:endParaRPr sz="12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11700" y="4654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Current Situation</a:t>
            </a:r>
            <a:endParaRPr/>
          </a:p>
        </p:txBody>
      </p:sp>
      <p:sp>
        <p:nvSpPr>
          <p:cNvPr id="70" name="Google Shape;70;p15"/>
          <p:cNvSpPr txBox="1">
            <a:spLocks noGrp="1"/>
          </p:cNvSpPr>
          <p:nvPr>
            <p:ph type="body" idx="1"/>
          </p:nvPr>
        </p:nvSpPr>
        <p:spPr>
          <a:xfrm>
            <a:off x="311700" y="1038175"/>
            <a:ext cx="5343000" cy="1957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n">
                <a:solidFill>
                  <a:srgbClr val="000000"/>
                </a:solidFill>
              </a:rPr>
              <a:t>Wells Fargo Center</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Eastern Conference</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3 straight playoff appearances</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Coach: Doc Rivers</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President of Basketball Ops: Daryl Morey</a:t>
            </a:r>
            <a:endParaRPr>
              <a:solidFill>
                <a:srgbClr val="000000"/>
              </a:solidFill>
            </a:endParaRPr>
          </a:p>
          <a:p>
            <a:pPr marL="457200" lvl="0" indent="0" algn="l" rtl="0">
              <a:spcBef>
                <a:spcPts val="1600"/>
              </a:spcBef>
              <a:spcAft>
                <a:spcPts val="0"/>
              </a:spcAft>
              <a:buNone/>
            </a:pPr>
            <a:endParaRPr>
              <a:solidFill>
                <a:srgbClr val="000000"/>
              </a:solidFill>
            </a:endParaRPr>
          </a:p>
          <a:p>
            <a:pPr marL="457200" lvl="0" indent="0" algn="l" rtl="0">
              <a:spcBef>
                <a:spcPts val="1600"/>
              </a:spcBef>
              <a:spcAft>
                <a:spcPts val="1600"/>
              </a:spcAft>
              <a:buNone/>
            </a:pPr>
            <a:endParaRPr>
              <a:solidFill>
                <a:srgbClr val="000000"/>
              </a:solidFill>
            </a:endParaRPr>
          </a:p>
        </p:txBody>
      </p:sp>
      <p:pic>
        <p:nvPicPr>
          <p:cNvPr id="71" name="Google Shape;71;p15"/>
          <p:cNvPicPr preferRelativeResize="0"/>
          <p:nvPr/>
        </p:nvPicPr>
        <p:blipFill>
          <a:blip r:embed="rId3">
            <a:alphaModFix/>
          </a:blip>
          <a:stretch>
            <a:fillRect/>
          </a:stretch>
        </p:blipFill>
        <p:spPr>
          <a:xfrm>
            <a:off x="5322255" y="2599302"/>
            <a:ext cx="3821745" cy="25441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 of Data Collection</a:t>
            </a:r>
            <a:endParaRPr/>
          </a:p>
        </p:txBody>
      </p:sp>
      <p:sp>
        <p:nvSpPr>
          <p:cNvPr id="77" name="Google Shape;77;p16"/>
          <p:cNvSpPr txBox="1">
            <a:spLocks noGrp="1"/>
          </p:cNvSpPr>
          <p:nvPr>
            <p:ph type="body" idx="1"/>
          </p:nvPr>
        </p:nvSpPr>
        <p:spPr>
          <a:xfrm>
            <a:off x="311700" y="1017725"/>
            <a:ext cx="76644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rgbClr val="000000"/>
              </a:buClr>
              <a:buSzPts val="2400"/>
              <a:buChar char="●"/>
            </a:pPr>
            <a:r>
              <a:rPr lang="en" sz="2400">
                <a:solidFill>
                  <a:srgbClr val="000000"/>
                </a:solidFill>
              </a:rPr>
              <a:t>Survey</a:t>
            </a:r>
            <a:endParaRPr sz="2400">
              <a:solidFill>
                <a:srgbClr val="000000"/>
              </a:solidFill>
            </a:endParaRPr>
          </a:p>
          <a:p>
            <a:pPr marL="914400" lvl="1" indent="-342900" algn="l" rtl="0">
              <a:spcBef>
                <a:spcPts val="0"/>
              </a:spcBef>
              <a:spcAft>
                <a:spcPts val="0"/>
              </a:spcAft>
              <a:buClr>
                <a:srgbClr val="000000"/>
              </a:buClr>
              <a:buSzPts val="1800"/>
              <a:buChar char="■"/>
            </a:pPr>
            <a:r>
              <a:rPr lang="en" sz="1800">
                <a:solidFill>
                  <a:srgbClr val="000000"/>
                </a:solidFill>
              </a:rPr>
              <a:t>Google Form</a:t>
            </a:r>
            <a:endParaRPr sz="1800">
              <a:solidFill>
                <a:srgbClr val="000000"/>
              </a:solidFill>
            </a:endParaRPr>
          </a:p>
          <a:p>
            <a:pPr marL="914400" lvl="1" indent="-342900" algn="l" rtl="0">
              <a:spcBef>
                <a:spcPts val="0"/>
              </a:spcBef>
              <a:spcAft>
                <a:spcPts val="0"/>
              </a:spcAft>
              <a:buClr>
                <a:srgbClr val="000000"/>
              </a:buClr>
              <a:buSzPts val="1800"/>
              <a:buChar char="■"/>
            </a:pPr>
            <a:r>
              <a:rPr lang="en" sz="1800">
                <a:solidFill>
                  <a:srgbClr val="000000"/>
                </a:solidFill>
              </a:rPr>
              <a:t>Sent out via: Instagram, Facebook, Snapchat and Twitter</a:t>
            </a:r>
            <a:endParaRPr sz="1800">
              <a:solidFill>
                <a:srgbClr val="000000"/>
              </a:solidFill>
            </a:endParaRPr>
          </a:p>
          <a:p>
            <a:pPr marL="914400" lvl="1" indent="-342900" algn="l" rtl="0">
              <a:spcBef>
                <a:spcPts val="0"/>
              </a:spcBef>
              <a:spcAft>
                <a:spcPts val="0"/>
              </a:spcAft>
              <a:buClr>
                <a:srgbClr val="000000"/>
              </a:buClr>
              <a:buSzPts val="1800"/>
              <a:buChar char="■"/>
            </a:pPr>
            <a:r>
              <a:rPr lang="en" sz="1800">
                <a:solidFill>
                  <a:srgbClr val="000000"/>
                </a:solidFill>
              </a:rPr>
              <a:t>Time: 5 to 10 minutes</a:t>
            </a:r>
            <a:endParaRPr sz="1800">
              <a:solidFill>
                <a:srgbClr val="000000"/>
              </a:solidFill>
            </a:endParaRPr>
          </a:p>
          <a:p>
            <a:pPr marL="0" lvl="0" indent="0" algn="l" rtl="0">
              <a:spcBef>
                <a:spcPts val="0"/>
              </a:spcBef>
              <a:spcAft>
                <a:spcPts val="0"/>
              </a:spcAft>
              <a:buNone/>
            </a:pPr>
            <a:r>
              <a:rPr lang="en">
                <a:solidFill>
                  <a:srgbClr val="000000"/>
                </a:solidFill>
              </a:rPr>
              <a:t> </a:t>
            </a:r>
            <a:endParaRPr>
              <a:solidFill>
                <a:srgbClr val="000000"/>
              </a:solidFill>
            </a:endParaRPr>
          </a:p>
        </p:txBody>
      </p:sp>
      <p:pic>
        <p:nvPicPr>
          <p:cNvPr id="78" name="Google Shape;78;p16"/>
          <p:cNvPicPr preferRelativeResize="0"/>
          <p:nvPr/>
        </p:nvPicPr>
        <p:blipFill>
          <a:blip r:embed="rId3">
            <a:alphaModFix/>
          </a:blip>
          <a:stretch>
            <a:fillRect/>
          </a:stretch>
        </p:blipFill>
        <p:spPr>
          <a:xfrm>
            <a:off x="4826500" y="2408275"/>
            <a:ext cx="4315676" cy="2735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solidFill>
                  <a:srgbClr val="000000"/>
                </a:solidFill>
              </a:rPr>
              <a:t>Data collection breakdowns (Demographics)</a:t>
            </a:r>
            <a:endParaRPr>
              <a:solidFill>
                <a:srgbClr val="000000"/>
              </a:solidFill>
            </a:endParaRPr>
          </a:p>
        </p:txBody>
      </p:sp>
      <p:sp>
        <p:nvSpPr>
          <p:cNvPr id="84" name="Google Shape;84;p17"/>
          <p:cNvSpPr txBox="1">
            <a:spLocks noGrp="1"/>
          </p:cNvSpPr>
          <p:nvPr>
            <p:ph type="body" idx="1"/>
          </p:nvPr>
        </p:nvSpPr>
        <p:spPr>
          <a:xfrm>
            <a:off x="393500" y="1017725"/>
            <a:ext cx="4361400" cy="27657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rgbClr val="000000"/>
              </a:buClr>
              <a:buSzPts val="2000"/>
              <a:buChar char="●"/>
            </a:pPr>
            <a:r>
              <a:rPr lang="en" sz="2000">
                <a:solidFill>
                  <a:srgbClr val="000000"/>
                </a:solidFill>
              </a:rPr>
              <a:t>409 total respondents</a:t>
            </a:r>
            <a:endParaRPr sz="2000">
              <a:solidFill>
                <a:srgbClr val="000000"/>
              </a:solidFill>
            </a:endParaRPr>
          </a:p>
          <a:p>
            <a:pPr marL="457200" lvl="0" indent="-355600" algn="l" rtl="0">
              <a:lnSpc>
                <a:spcPct val="115000"/>
              </a:lnSpc>
              <a:spcBef>
                <a:spcPts val="0"/>
              </a:spcBef>
              <a:spcAft>
                <a:spcPts val="0"/>
              </a:spcAft>
              <a:buClr>
                <a:srgbClr val="000000"/>
              </a:buClr>
              <a:buSzPts val="2000"/>
              <a:buChar char="●"/>
            </a:pPr>
            <a:r>
              <a:rPr lang="en" sz="2000">
                <a:solidFill>
                  <a:srgbClr val="000000"/>
                </a:solidFill>
              </a:rPr>
              <a:t>167 76ers as favorite team</a:t>
            </a:r>
            <a:endParaRPr sz="2000">
              <a:solidFill>
                <a:srgbClr val="000000"/>
              </a:solidFill>
            </a:endParaRPr>
          </a:p>
          <a:p>
            <a:pPr marL="914400" lvl="1" indent="-342900" algn="l" rtl="0">
              <a:lnSpc>
                <a:spcPct val="115000"/>
              </a:lnSpc>
              <a:spcBef>
                <a:spcPts val="0"/>
              </a:spcBef>
              <a:spcAft>
                <a:spcPts val="0"/>
              </a:spcAft>
              <a:buClr>
                <a:srgbClr val="000000"/>
              </a:buClr>
              <a:buSzPts val="1800"/>
              <a:buChar char="■"/>
            </a:pPr>
            <a:r>
              <a:rPr lang="en" sz="1800">
                <a:solidFill>
                  <a:srgbClr val="000000"/>
                </a:solidFill>
              </a:rPr>
              <a:t>146 White/Caucasian </a:t>
            </a:r>
            <a:endParaRPr sz="1800">
              <a:solidFill>
                <a:srgbClr val="000000"/>
              </a:solidFill>
            </a:endParaRPr>
          </a:p>
          <a:p>
            <a:pPr marL="914400" lvl="1" indent="-342900" algn="l" rtl="0">
              <a:lnSpc>
                <a:spcPct val="115000"/>
              </a:lnSpc>
              <a:spcBef>
                <a:spcPts val="0"/>
              </a:spcBef>
              <a:spcAft>
                <a:spcPts val="0"/>
              </a:spcAft>
              <a:buClr>
                <a:srgbClr val="000000"/>
              </a:buClr>
              <a:buSzPts val="1800"/>
              <a:buChar char="■"/>
            </a:pPr>
            <a:r>
              <a:rPr lang="en" sz="1800">
                <a:solidFill>
                  <a:srgbClr val="000000"/>
                </a:solidFill>
              </a:rPr>
              <a:t>8 Hispanic/Latinx </a:t>
            </a:r>
            <a:endParaRPr sz="1800">
              <a:solidFill>
                <a:srgbClr val="000000"/>
              </a:solidFill>
            </a:endParaRPr>
          </a:p>
          <a:p>
            <a:pPr marL="914400" lvl="1" indent="-342900" algn="l" rtl="0">
              <a:lnSpc>
                <a:spcPct val="115000"/>
              </a:lnSpc>
              <a:spcBef>
                <a:spcPts val="0"/>
              </a:spcBef>
              <a:spcAft>
                <a:spcPts val="0"/>
              </a:spcAft>
              <a:buClr>
                <a:srgbClr val="000000"/>
              </a:buClr>
              <a:buSzPts val="1800"/>
              <a:buChar char="■"/>
            </a:pPr>
            <a:r>
              <a:rPr lang="en" sz="1800">
                <a:solidFill>
                  <a:srgbClr val="000000"/>
                </a:solidFill>
              </a:rPr>
              <a:t>134 Male</a:t>
            </a:r>
            <a:endParaRPr sz="1800">
              <a:solidFill>
                <a:srgbClr val="000000"/>
              </a:solidFill>
            </a:endParaRPr>
          </a:p>
          <a:p>
            <a:pPr marL="914400" lvl="1" indent="-342900" algn="l" rtl="0">
              <a:lnSpc>
                <a:spcPct val="115000"/>
              </a:lnSpc>
              <a:spcBef>
                <a:spcPts val="0"/>
              </a:spcBef>
              <a:spcAft>
                <a:spcPts val="0"/>
              </a:spcAft>
              <a:buClr>
                <a:srgbClr val="000000"/>
              </a:buClr>
              <a:buSzPts val="1800"/>
              <a:buChar char="■"/>
            </a:pPr>
            <a:r>
              <a:rPr lang="en" sz="1800">
                <a:solidFill>
                  <a:srgbClr val="000000"/>
                </a:solidFill>
              </a:rPr>
              <a:t>147 live in PA</a:t>
            </a:r>
            <a:endParaRPr sz="1800">
              <a:solidFill>
                <a:srgbClr val="000000"/>
              </a:solidFill>
            </a:endParaRPr>
          </a:p>
          <a:p>
            <a:pPr marL="914400" lvl="1" indent="-342900" algn="l" rtl="0">
              <a:lnSpc>
                <a:spcPct val="115000"/>
              </a:lnSpc>
              <a:spcBef>
                <a:spcPts val="0"/>
              </a:spcBef>
              <a:spcAft>
                <a:spcPts val="0"/>
              </a:spcAft>
              <a:buClr>
                <a:srgbClr val="000000"/>
              </a:buClr>
              <a:buSzPts val="1800"/>
              <a:buChar char="■"/>
            </a:pPr>
            <a:r>
              <a:rPr lang="en" sz="1800">
                <a:solidFill>
                  <a:srgbClr val="000000"/>
                </a:solidFill>
              </a:rPr>
              <a:t>134 ages 18-24</a:t>
            </a:r>
            <a:endParaRPr sz="1800">
              <a:solidFill>
                <a:srgbClr val="000000"/>
              </a:solidFill>
            </a:endParaRPr>
          </a:p>
        </p:txBody>
      </p:sp>
      <p:pic>
        <p:nvPicPr>
          <p:cNvPr id="85" name="Google Shape;85;p17"/>
          <p:cNvPicPr preferRelativeResize="0"/>
          <p:nvPr/>
        </p:nvPicPr>
        <p:blipFill>
          <a:blip r:embed="rId3">
            <a:alphaModFix/>
          </a:blip>
          <a:stretch>
            <a:fillRect/>
          </a:stretch>
        </p:blipFill>
        <p:spPr>
          <a:xfrm>
            <a:off x="5059700" y="3031325"/>
            <a:ext cx="4084301" cy="211216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solidFill>
                  <a:srgbClr val="000000"/>
                </a:solidFill>
              </a:rPr>
              <a:t>Key Findings</a:t>
            </a:r>
            <a:endParaRPr>
              <a:solidFill>
                <a:srgbClr val="000000"/>
              </a:solidFill>
            </a:endParaRPr>
          </a:p>
        </p:txBody>
      </p:sp>
      <p:sp>
        <p:nvSpPr>
          <p:cNvPr id="91" name="Google Shape;91;p1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000000"/>
              </a:buClr>
              <a:buSzPts val="1800"/>
              <a:buChar char="●"/>
            </a:pPr>
            <a:r>
              <a:rPr lang="en">
                <a:solidFill>
                  <a:srgbClr val="000000"/>
                </a:solidFill>
              </a:rPr>
              <a:t>Matisse Thybulle Vlogs</a:t>
            </a:r>
            <a:endParaRPr>
              <a:solidFill>
                <a:srgbClr val="000000"/>
              </a:solidFill>
            </a:endParaRPr>
          </a:p>
          <a:p>
            <a:pPr marL="457200" lvl="0" indent="-342900" algn="l" rtl="0">
              <a:lnSpc>
                <a:spcPct val="115000"/>
              </a:lnSpc>
              <a:spcBef>
                <a:spcPts val="0"/>
              </a:spcBef>
              <a:spcAft>
                <a:spcPts val="0"/>
              </a:spcAft>
              <a:buClr>
                <a:srgbClr val="000000"/>
              </a:buClr>
              <a:buSzPts val="1800"/>
              <a:buChar char="●"/>
            </a:pPr>
            <a:r>
              <a:rPr lang="en">
                <a:solidFill>
                  <a:srgbClr val="000000"/>
                </a:solidFill>
              </a:rPr>
              <a:t>Social Medias : Instagram and Twitter</a:t>
            </a:r>
            <a:endParaRPr>
              <a:solidFill>
                <a:srgbClr val="000000"/>
              </a:solidFill>
            </a:endParaRPr>
          </a:p>
          <a:p>
            <a:pPr marL="457200" lvl="0" indent="-342900" algn="l" rtl="0">
              <a:lnSpc>
                <a:spcPct val="115000"/>
              </a:lnSpc>
              <a:spcBef>
                <a:spcPts val="0"/>
              </a:spcBef>
              <a:spcAft>
                <a:spcPts val="0"/>
              </a:spcAft>
              <a:buClr>
                <a:srgbClr val="000000"/>
              </a:buClr>
              <a:buSzPts val="1800"/>
              <a:buChar char="●"/>
            </a:pPr>
            <a:r>
              <a:rPr lang="en">
                <a:solidFill>
                  <a:srgbClr val="000000"/>
                </a:solidFill>
              </a:rPr>
              <a:t>Merchandise </a:t>
            </a:r>
            <a:endParaRPr>
              <a:solidFill>
                <a:srgbClr val="000000"/>
              </a:solidFill>
            </a:endParaRPr>
          </a:p>
          <a:p>
            <a:pPr marL="457200" lvl="0" indent="-342900" algn="l" rtl="0">
              <a:lnSpc>
                <a:spcPct val="115000"/>
              </a:lnSpc>
              <a:spcBef>
                <a:spcPts val="0"/>
              </a:spcBef>
              <a:spcAft>
                <a:spcPts val="0"/>
              </a:spcAft>
              <a:buClr>
                <a:srgbClr val="000000"/>
              </a:buClr>
              <a:buSzPts val="1800"/>
              <a:buChar char="●"/>
            </a:pPr>
            <a:r>
              <a:rPr lang="en">
                <a:solidFill>
                  <a:srgbClr val="000000"/>
                </a:solidFill>
              </a:rPr>
              <a:t>Favorite player</a:t>
            </a:r>
            <a:endParaRPr>
              <a:solidFill>
                <a:srgbClr val="000000"/>
              </a:solidFill>
            </a:endParaRPr>
          </a:p>
          <a:p>
            <a:pPr marL="457200" lvl="0" indent="-342900" algn="l" rtl="0">
              <a:lnSpc>
                <a:spcPct val="115000"/>
              </a:lnSpc>
              <a:spcBef>
                <a:spcPts val="0"/>
              </a:spcBef>
              <a:spcAft>
                <a:spcPts val="0"/>
              </a:spcAft>
              <a:buClr>
                <a:srgbClr val="000000"/>
              </a:buClr>
              <a:buSzPts val="1800"/>
              <a:buChar char="●"/>
            </a:pPr>
            <a:r>
              <a:rPr lang="en">
                <a:solidFill>
                  <a:srgbClr val="000000"/>
                </a:solidFill>
              </a:rPr>
              <a:t>NBA Bubble</a:t>
            </a:r>
            <a:endParaRPr>
              <a:solidFill>
                <a:srgbClr val="000000"/>
              </a:solidFill>
            </a:endParaRPr>
          </a:p>
          <a:p>
            <a:pPr marL="457200" lvl="0" indent="-342900" algn="l" rtl="0">
              <a:lnSpc>
                <a:spcPct val="115000"/>
              </a:lnSpc>
              <a:spcBef>
                <a:spcPts val="0"/>
              </a:spcBef>
              <a:spcAft>
                <a:spcPts val="0"/>
              </a:spcAft>
              <a:buClr>
                <a:srgbClr val="000000"/>
              </a:buClr>
              <a:buSzPts val="1800"/>
              <a:buChar char="●"/>
            </a:pPr>
            <a:r>
              <a:rPr lang="en">
                <a:solidFill>
                  <a:srgbClr val="000000"/>
                </a:solidFill>
              </a:rPr>
              <a:t>NBA experience rating  </a:t>
            </a:r>
            <a:endParaRPr>
              <a:solidFill>
                <a:srgbClr val="000000"/>
              </a:solidFill>
            </a:endParaRPr>
          </a:p>
        </p:txBody>
      </p:sp>
      <p:pic>
        <p:nvPicPr>
          <p:cNvPr id="92" name="Google Shape;92;p18"/>
          <p:cNvPicPr preferRelativeResize="0"/>
          <p:nvPr/>
        </p:nvPicPr>
        <p:blipFill>
          <a:blip r:embed="rId3">
            <a:alphaModFix/>
          </a:blip>
          <a:stretch>
            <a:fillRect/>
          </a:stretch>
        </p:blipFill>
        <p:spPr>
          <a:xfrm>
            <a:off x="5125825" y="2846775"/>
            <a:ext cx="3953300" cy="2213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solidFill>
                  <a:srgbClr val="000000"/>
                </a:solidFill>
              </a:rPr>
              <a:t>Matisse Thybulle</a:t>
            </a:r>
            <a:endParaRPr>
              <a:solidFill>
                <a:srgbClr val="000000"/>
              </a:solidFill>
            </a:endParaRPr>
          </a:p>
        </p:txBody>
      </p:sp>
      <p:pic>
        <p:nvPicPr>
          <p:cNvPr id="98" name="Google Shape;98;p19"/>
          <p:cNvPicPr preferRelativeResize="0"/>
          <p:nvPr/>
        </p:nvPicPr>
        <p:blipFill>
          <a:blip r:embed="rId3">
            <a:alphaModFix/>
          </a:blip>
          <a:stretch>
            <a:fillRect/>
          </a:stretch>
        </p:blipFill>
        <p:spPr>
          <a:xfrm>
            <a:off x="957800" y="1017728"/>
            <a:ext cx="7228377" cy="412577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solidFill>
                  <a:srgbClr val="000000"/>
                </a:solidFill>
              </a:rPr>
              <a:t> Social Media</a:t>
            </a:r>
            <a:endParaRPr>
              <a:solidFill>
                <a:srgbClr val="000000"/>
              </a:solidFill>
            </a:endParaRPr>
          </a:p>
        </p:txBody>
      </p:sp>
      <p:sp>
        <p:nvSpPr>
          <p:cNvPr id="104" name="Google Shape;104;p20"/>
          <p:cNvSpPr txBox="1">
            <a:spLocks noGrp="1"/>
          </p:cNvSpPr>
          <p:nvPr>
            <p:ph type="body" idx="1"/>
          </p:nvPr>
        </p:nvSpPr>
        <p:spPr>
          <a:xfrm>
            <a:off x="311700" y="1017725"/>
            <a:ext cx="3999900" cy="3416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800"/>
              <a:buNone/>
            </a:pPr>
            <a:r>
              <a:rPr lang="en" sz="1800" b="1">
                <a:solidFill>
                  <a:srgbClr val="000000"/>
                </a:solidFill>
              </a:rPr>
              <a:t>Twitter</a:t>
            </a:r>
            <a:endParaRPr sz="1800" b="1">
              <a:solidFill>
                <a:srgbClr val="000000"/>
              </a:solidFill>
            </a:endParaRPr>
          </a:p>
          <a:p>
            <a:pPr marL="457200" lvl="0" indent="-330200" algn="l" rtl="0">
              <a:lnSpc>
                <a:spcPct val="115000"/>
              </a:lnSpc>
              <a:spcBef>
                <a:spcPts val="1600"/>
              </a:spcBef>
              <a:spcAft>
                <a:spcPts val="0"/>
              </a:spcAft>
              <a:buClr>
                <a:srgbClr val="000000"/>
              </a:buClr>
              <a:buSzPts val="1600"/>
              <a:buChar char="●"/>
            </a:pPr>
            <a:r>
              <a:rPr lang="en" sz="1600">
                <a:solidFill>
                  <a:srgbClr val="000000"/>
                </a:solidFill>
              </a:rPr>
              <a:t>Used by 48.3% of the respondents (among all respondents)</a:t>
            </a:r>
            <a:endParaRPr sz="1600">
              <a:solidFill>
                <a:srgbClr val="000000"/>
              </a:solidFill>
            </a:endParaRPr>
          </a:p>
          <a:p>
            <a:pPr marL="457200" lvl="0" indent="-330200" algn="l" rtl="0">
              <a:lnSpc>
                <a:spcPct val="115000"/>
              </a:lnSpc>
              <a:spcBef>
                <a:spcPts val="0"/>
              </a:spcBef>
              <a:spcAft>
                <a:spcPts val="0"/>
              </a:spcAft>
              <a:buClr>
                <a:srgbClr val="000000"/>
              </a:buClr>
              <a:buSzPts val="1600"/>
              <a:buChar char="●"/>
            </a:pPr>
            <a:r>
              <a:rPr lang="en" sz="1600">
                <a:solidFill>
                  <a:srgbClr val="000000"/>
                </a:solidFill>
              </a:rPr>
              <a:t>In-season posts VS. off-season</a:t>
            </a:r>
            <a:endParaRPr sz="1600">
              <a:solidFill>
                <a:srgbClr val="000000"/>
              </a:solidFill>
            </a:endParaRPr>
          </a:p>
          <a:p>
            <a:pPr marL="457200" lvl="0" indent="-330200" algn="l" rtl="0">
              <a:lnSpc>
                <a:spcPct val="115000"/>
              </a:lnSpc>
              <a:spcBef>
                <a:spcPts val="0"/>
              </a:spcBef>
              <a:spcAft>
                <a:spcPts val="0"/>
              </a:spcAft>
              <a:buClr>
                <a:srgbClr val="000000"/>
              </a:buClr>
              <a:buSzPts val="1600"/>
              <a:buChar char="●"/>
            </a:pPr>
            <a:r>
              <a:rPr lang="en" sz="1600">
                <a:solidFill>
                  <a:srgbClr val="000000"/>
                </a:solidFill>
              </a:rPr>
              <a:t>Video edits and game photos </a:t>
            </a:r>
            <a:endParaRPr sz="1600">
              <a:solidFill>
                <a:srgbClr val="000000"/>
              </a:solidFill>
            </a:endParaRPr>
          </a:p>
          <a:p>
            <a:pPr marL="457200" lvl="0" indent="-330200" algn="l" rtl="0">
              <a:lnSpc>
                <a:spcPct val="115000"/>
              </a:lnSpc>
              <a:spcBef>
                <a:spcPts val="0"/>
              </a:spcBef>
              <a:spcAft>
                <a:spcPts val="0"/>
              </a:spcAft>
              <a:buClr>
                <a:srgbClr val="000000"/>
              </a:buClr>
              <a:buSzPts val="1600"/>
              <a:buChar char="●"/>
            </a:pPr>
            <a:r>
              <a:rPr lang="en" sz="1600">
                <a:solidFill>
                  <a:srgbClr val="000000"/>
                </a:solidFill>
              </a:rPr>
              <a:t>Thread posts</a:t>
            </a:r>
            <a:endParaRPr sz="1600">
              <a:solidFill>
                <a:srgbClr val="000000"/>
              </a:solidFill>
            </a:endParaRPr>
          </a:p>
          <a:p>
            <a:pPr marL="457200" lvl="0" indent="-330200" algn="l" rtl="0">
              <a:lnSpc>
                <a:spcPct val="115000"/>
              </a:lnSpc>
              <a:spcBef>
                <a:spcPts val="0"/>
              </a:spcBef>
              <a:spcAft>
                <a:spcPts val="0"/>
              </a:spcAft>
              <a:buClr>
                <a:srgbClr val="000000"/>
              </a:buClr>
              <a:buSzPts val="1600"/>
              <a:buChar char="●"/>
            </a:pPr>
            <a:r>
              <a:rPr lang="en" sz="1600">
                <a:solidFill>
                  <a:srgbClr val="000000"/>
                </a:solidFill>
              </a:rPr>
              <a:t>Individual players’ tweets </a:t>
            </a:r>
            <a:endParaRPr sz="1600">
              <a:solidFill>
                <a:srgbClr val="000000"/>
              </a:solidFill>
            </a:endParaRPr>
          </a:p>
        </p:txBody>
      </p:sp>
      <p:sp>
        <p:nvSpPr>
          <p:cNvPr id="105" name="Google Shape;105;p20"/>
          <p:cNvSpPr txBox="1">
            <a:spLocks noGrp="1"/>
          </p:cNvSpPr>
          <p:nvPr>
            <p:ph type="body" idx="2"/>
          </p:nvPr>
        </p:nvSpPr>
        <p:spPr>
          <a:xfrm>
            <a:off x="4832400" y="1017725"/>
            <a:ext cx="3999900" cy="3416400"/>
          </a:xfrm>
          <a:prstGeom prst="rect">
            <a:avLst/>
          </a:prstGeom>
        </p:spPr>
        <p:txBody>
          <a:bodyPr spcFirstLastPara="1" wrap="square" lIns="91425" tIns="91425" rIns="91425" bIns="91425" anchor="t" anchorCtr="0">
            <a:noAutofit/>
          </a:bodyPr>
          <a:lstStyle/>
          <a:p>
            <a:pPr marL="0" lvl="0" indent="0" algn="ctr" rtl="0">
              <a:lnSpc>
                <a:spcPct val="200000"/>
              </a:lnSpc>
              <a:spcBef>
                <a:spcPts val="0"/>
              </a:spcBef>
              <a:spcAft>
                <a:spcPts val="0"/>
              </a:spcAft>
              <a:buNone/>
            </a:pPr>
            <a:r>
              <a:rPr lang="en" sz="1800" b="1">
                <a:solidFill>
                  <a:srgbClr val="000000"/>
                </a:solidFill>
              </a:rPr>
              <a:t>Instagram</a:t>
            </a:r>
            <a:endParaRPr sz="1800" b="1">
              <a:solidFill>
                <a:srgbClr val="000000"/>
              </a:solidFill>
            </a:endParaRPr>
          </a:p>
          <a:p>
            <a:pPr marL="457200" lvl="0" indent="-330200" algn="l" rtl="0">
              <a:lnSpc>
                <a:spcPct val="115000"/>
              </a:lnSpc>
              <a:spcBef>
                <a:spcPts val="0"/>
              </a:spcBef>
              <a:spcAft>
                <a:spcPts val="0"/>
              </a:spcAft>
              <a:buClr>
                <a:srgbClr val="000000"/>
              </a:buClr>
              <a:buSzPts val="1600"/>
              <a:buChar char="●"/>
            </a:pPr>
            <a:r>
              <a:rPr lang="en" sz="1600">
                <a:solidFill>
                  <a:srgbClr val="000000"/>
                </a:solidFill>
              </a:rPr>
              <a:t>Used by 81.1% of the respondents (among all respondents) </a:t>
            </a:r>
            <a:endParaRPr sz="1600">
              <a:solidFill>
                <a:srgbClr val="000000"/>
              </a:solidFill>
            </a:endParaRPr>
          </a:p>
          <a:p>
            <a:pPr marL="457200" lvl="0" indent="-330200" algn="l" rtl="0">
              <a:lnSpc>
                <a:spcPct val="115000"/>
              </a:lnSpc>
              <a:spcBef>
                <a:spcPts val="0"/>
              </a:spcBef>
              <a:spcAft>
                <a:spcPts val="0"/>
              </a:spcAft>
              <a:buClr>
                <a:srgbClr val="000000"/>
              </a:buClr>
              <a:buSzPts val="1600"/>
              <a:buChar char="●"/>
            </a:pPr>
            <a:r>
              <a:rPr lang="en" sz="1600">
                <a:solidFill>
                  <a:srgbClr val="000000"/>
                </a:solidFill>
              </a:rPr>
              <a:t>Top 2 posts</a:t>
            </a:r>
            <a:r>
              <a:rPr lang="en" sz="1600" b="1">
                <a:solidFill>
                  <a:srgbClr val="000000"/>
                </a:solidFill>
              </a:rPr>
              <a:t> </a:t>
            </a:r>
            <a:endParaRPr sz="1600">
              <a:solidFill>
                <a:srgbClr val="000000"/>
              </a:solidFill>
            </a:endParaRPr>
          </a:p>
          <a:p>
            <a:pPr marL="914400" lvl="1" indent="-330200" algn="l" rtl="0">
              <a:lnSpc>
                <a:spcPct val="115000"/>
              </a:lnSpc>
              <a:spcBef>
                <a:spcPts val="0"/>
              </a:spcBef>
              <a:spcAft>
                <a:spcPts val="0"/>
              </a:spcAft>
              <a:buClr>
                <a:srgbClr val="000000"/>
              </a:buClr>
              <a:buSzPts val="1600"/>
              <a:buChar char="■"/>
            </a:pPr>
            <a:r>
              <a:rPr lang="en" sz="1600">
                <a:solidFill>
                  <a:srgbClr val="000000"/>
                </a:solidFill>
              </a:rPr>
              <a:t>Ben Simmons - September 8th</a:t>
            </a:r>
            <a:endParaRPr sz="1600">
              <a:solidFill>
                <a:srgbClr val="000000"/>
              </a:solidFill>
            </a:endParaRPr>
          </a:p>
          <a:p>
            <a:pPr marL="914400" lvl="1" indent="-330200" algn="l" rtl="0">
              <a:lnSpc>
                <a:spcPct val="115000"/>
              </a:lnSpc>
              <a:spcBef>
                <a:spcPts val="0"/>
              </a:spcBef>
              <a:spcAft>
                <a:spcPts val="0"/>
              </a:spcAft>
              <a:buClr>
                <a:srgbClr val="000000"/>
              </a:buClr>
              <a:buSzPts val="1600"/>
              <a:buChar char="■"/>
            </a:pPr>
            <a:r>
              <a:rPr lang="en" sz="1600">
                <a:solidFill>
                  <a:srgbClr val="000000"/>
                </a:solidFill>
              </a:rPr>
              <a:t> Doc Rivers - October 3rd</a:t>
            </a:r>
            <a:endParaRPr sz="1600">
              <a:solidFill>
                <a:srgbClr val="000000"/>
              </a:solidFill>
            </a:endParaRPr>
          </a:p>
          <a:p>
            <a:pPr marL="457200" lvl="0" indent="0" algn="l" rtl="0">
              <a:lnSpc>
                <a:spcPct val="115000"/>
              </a:lnSpc>
              <a:spcBef>
                <a:spcPts val="0"/>
              </a:spcBef>
              <a:spcAft>
                <a:spcPts val="0"/>
              </a:spcAft>
              <a:buNone/>
            </a:pPr>
            <a:endParaRPr sz="1600">
              <a:solidFill>
                <a:schemeClr val="dk1"/>
              </a:solidFill>
            </a:endParaRPr>
          </a:p>
          <a:p>
            <a:pPr marL="0" lvl="0" indent="0" algn="l" rtl="0">
              <a:spcBef>
                <a:spcPts val="0"/>
              </a:spcBef>
              <a:spcAft>
                <a:spcPts val="0"/>
              </a:spcAft>
              <a:buNone/>
            </a:pPr>
            <a:r>
              <a:rPr lang="en" sz="1600">
                <a:solidFill>
                  <a:schemeClr val="dk1"/>
                </a:solidFill>
              </a:rPr>
              <a:t>  </a:t>
            </a:r>
            <a:endParaRPr sz="1600">
              <a:solidFill>
                <a:schemeClr val="dk1"/>
              </a:solidFill>
            </a:endParaRPr>
          </a:p>
        </p:txBody>
      </p:sp>
      <p:pic>
        <p:nvPicPr>
          <p:cNvPr id="106" name="Google Shape;106;p20"/>
          <p:cNvPicPr preferRelativeResize="0"/>
          <p:nvPr/>
        </p:nvPicPr>
        <p:blipFill rotWithShape="1">
          <a:blip r:embed="rId3">
            <a:alphaModFix/>
          </a:blip>
          <a:srcRect l="31150" t="18422" r="30995" b="18485"/>
          <a:stretch/>
        </p:blipFill>
        <p:spPr>
          <a:xfrm>
            <a:off x="7289574" y="3367875"/>
            <a:ext cx="1775601" cy="1775625"/>
          </a:xfrm>
          <a:prstGeom prst="rect">
            <a:avLst/>
          </a:prstGeom>
          <a:noFill/>
          <a:ln>
            <a:noFill/>
          </a:ln>
        </p:spPr>
      </p:pic>
      <p:pic>
        <p:nvPicPr>
          <p:cNvPr id="107" name="Google Shape;107;p20"/>
          <p:cNvPicPr preferRelativeResize="0"/>
          <p:nvPr/>
        </p:nvPicPr>
        <p:blipFill>
          <a:blip r:embed="rId4">
            <a:alphaModFix/>
          </a:blip>
          <a:stretch>
            <a:fillRect/>
          </a:stretch>
        </p:blipFill>
        <p:spPr>
          <a:xfrm>
            <a:off x="5326175" y="3367875"/>
            <a:ext cx="1963400" cy="1775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Google Shape;112;p21"/>
          <p:cNvPicPr preferRelativeResize="0"/>
          <p:nvPr/>
        </p:nvPicPr>
        <p:blipFill rotWithShape="1">
          <a:blip r:embed="rId3">
            <a:alphaModFix/>
          </a:blip>
          <a:srcRect t="4697" b="12459"/>
          <a:stretch/>
        </p:blipFill>
        <p:spPr>
          <a:xfrm>
            <a:off x="6756500" y="1152475"/>
            <a:ext cx="2293701" cy="3859426"/>
          </a:xfrm>
          <a:prstGeom prst="rect">
            <a:avLst/>
          </a:prstGeom>
          <a:noFill/>
          <a:ln>
            <a:noFill/>
          </a:ln>
        </p:spPr>
      </p:pic>
      <p:pic>
        <p:nvPicPr>
          <p:cNvPr id="113" name="Google Shape;113;p21"/>
          <p:cNvPicPr preferRelativeResize="0"/>
          <p:nvPr/>
        </p:nvPicPr>
        <p:blipFill rotWithShape="1">
          <a:blip r:embed="rId4">
            <a:alphaModFix/>
          </a:blip>
          <a:srcRect t="4642" b="13904"/>
          <a:stretch/>
        </p:blipFill>
        <p:spPr>
          <a:xfrm>
            <a:off x="4370575" y="81975"/>
            <a:ext cx="2293701" cy="3859426"/>
          </a:xfrm>
          <a:prstGeom prst="rect">
            <a:avLst/>
          </a:prstGeom>
          <a:noFill/>
          <a:ln>
            <a:noFill/>
          </a:ln>
        </p:spPr>
      </p:pic>
      <p:pic>
        <p:nvPicPr>
          <p:cNvPr id="114" name="Google Shape;114;p21"/>
          <p:cNvPicPr preferRelativeResize="0"/>
          <p:nvPr/>
        </p:nvPicPr>
        <p:blipFill>
          <a:blip r:embed="rId5">
            <a:alphaModFix/>
          </a:blip>
          <a:stretch>
            <a:fillRect/>
          </a:stretch>
        </p:blipFill>
        <p:spPr>
          <a:xfrm>
            <a:off x="56275" y="81975"/>
            <a:ext cx="2019525" cy="3859424"/>
          </a:xfrm>
          <a:prstGeom prst="rect">
            <a:avLst/>
          </a:prstGeom>
          <a:noFill/>
          <a:ln>
            <a:noFill/>
          </a:ln>
        </p:spPr>
      </p:pic>
      <p:pic>
        <p:nvPicPr>
          <p:cNvPr id="115" name="Google Shape;115;p21"/>
          <p:cNvPicPr preferRelativeResize="0"/>
          <p:nvPr/>
        </p:nvPicPr>
        <p:blipFill>
          <a:blip r:embed="rId6">
            <a:alphaModFix/>
          </a:blip>
          <a:stretch>
            <a:fillRect/>
          </a:stretch>
        </p:blipFill>
        <p:spPr>
          <a:xfrm>
            <a:off x="2142375" y="1152475"/>
            <a:ext cx="2159863" cy="3859424"/>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2097</Words>
  <Application>Microsoft Macintosh PowerPoint</Application>
  <PresentationFormat>On-screen Show (16:9)</PresentationFormat>
  <Paragraphs>157</Paragraphs>
  <Slides>22</Slides>
  <Notes>22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Times New Roman</vt:lpstr>
      <vt:lpstr>Simple Light</vt:lpstr>
      <vt:lpstr>76ers</vt:lpstr>
      <vt:lpstr>Opening</vt:lpstr>
      <vt:lpstr>Current Situation</vt:lpstr>
      <vt:lpstr>Method of Data Collection</vt:lpstr>
      <vt:lpstr>Data collection breakdowns (Demographics)</vt:lpstr>
      <vt:lpstr>Key Findings</vt:lpstr>
      <vt:lpstr>Matisse Thybulle</vt:lpstr>
      <vt:lpstr> Social Media</vt:lpstr>
      <vt:lpstr>PowerPoint Presentation</vt:lpstr>
      <vt:lpstr>Correlation</vt:lpstr>
      <vt:lpstr> Merchandise </vt:lpstr>
      <vt:lpstr> Favorite Current NBA Players</vt:lpstr>
      <vt:lpstr> NBA Bubble </vt:lpstr>
      <vt:lpstr>Please offer your feelings on each of the following aspects of the summer 2020 NBA experience: </vt:lpstr>
      <vt:lpstr>Recommendations</vt:lpstr>
      <vt:lpstr>NBA Bubble</vt:lpstr>
      <vt:lpstr>Social Media</vt:lpstr>
      <vt:lpstr>Marketing Tactics</vt:lpstr>
      <vt:lpstr>Matisse Thybulle Vlogs</vt:lpstr>
      <vt:lpstr>Closing</vt:lpstr>
      <vt:lpstr>References</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76ers</dc:title>
  <cp:lastModifiedBy>Johnson, Ryan T</cp:lastModifiedBy>
  <cp:revision>1</cp:revision>
  <dcterms:modified xsi:type="dcterms:W3CDTF">2022-06-29T02:02:56Z</dcterms:modified>
</cp:coreProperties>
</file>